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6"/>
  </p:notesMasterIdLst>
  <p:handoutMasterIdLst>
    <p:handoutMasterId r:id="rId47"/>
  </p:handoutMasterIdLst>
  <p:sldIdLst>
    <p:sldId id="375" r:id="rId5"/>
    <p:sldId id="376" r:id="rId6"/>
    <p:sldId id="1735" r:id="rId7"/>
    <p:sldId id="377" r:id="rId8"/>
    <p:sldId id="393" r:id="rId9"/>
    <p:sldId id="444" r:id="rId10"/>
    <p:sldId id="445" r:id="rId11"/>
    <p:sldId id="446" r:id="rId12"/>
    <p:sldId id="447" r:id="rId13"/>
    <p:sldId id="568" r:id="rId14"/>
    <p:sldId id="425" r:id="rId15"/>
    <p:sldId id="427" r:id="rId16"/>
    <p:sldId id="439" r:id="rId17"/>
    <p:sldId id="432" r:id="rId18"/>
    <p:sldId id="431" r:id="rId19"/>
    <p:sldId id="494" r:id="rId20"/>
    <p:sldId id="566" r:id="rId21"/>
    <p:sldId id="567" r:id="rId22"/>
    <p:sldId id="276" r:id="rId23"/>
    <p:sldId id="263" r:id="rId24"/>
    <p:sldId id="273" r:id="rId25"/>
    <p:sldId id="440" r:id="rId26"/>
    <p:sldId id="569" r:id="rId27"/>
    <p:sldId id="441" r:id="rId28"/>
    <p:sldId id="571" r:id="rId29"/>
    <p:sldId id="570" r:id="rId30"/>
    <p:sldId id="572" r:id="rId31"/>
    <p:sldId id="573" r:id="rId32"/>
    <p:sldId id="574" r:id="rId33"/>
    <p:sldId id="442" r:id="rId34"/>
    <p:sldId id="575" r:id="rId35"/>
    <p:sldId id="1718" r:id="rId36"/>
    <p:sldId id="1733" r:id="rId37"/>
    <p:sldId id="443" r:id="rId38"/>
    <p:sldId id="1734" r:id="rId39"/>
    <p:sldId id="1954" r:id="rId40"/>
    <p:sldId id="388" r:id="rId41"/>
    <p:sldId id="390" r:id="rId42"/>
    <p:sldId id="392" r:id="rId43"/>
    <p:sldId id="391" r:id="rId44"/>
    <p:sldId id="389" r:id="rId45"/>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7494643-2116-4F3F-B01C-C7728B7EA00C}">
          <p14:sldIdLst>
            <p14:sldId id="375"/>
            <p14:sldId id="376"/>
            <p14:sldId id="1735"/>
            <p14:sldId id="377"/>
          </p14:sldIdLst>
        </p14:section>
        <p14:section name="Intro" id="{3B566C7E-845D-4EBE-93EA-6869C57A7B86}">
          <p14:sldIdLst>
            <p14:sldId id="393"/>
            <p14:sldId id="444"/>
            <p14:sldId id="445"/>
            <p14:sldId id="446"/>
            <p14:sldId id="447"/>
            <p14:sldId id="568"/>
          </p14:sldIdLst>
        </p14:section>
        <p14:section name="SharePoint Online Development" id="{11FD5618-8791-4B5F-BBB4-CE33F620DB3C}">
          <p14:sldIdLst>
            <p14:sldId id="425"/>
            <p14:sldId id="427"/>
            <p14:sldId id="439"/>
          </p14:sldIdLst>
        </p14:section>
        <p14:section name="throttling and network outages" id="{1E6C9927-1575-43B9-91E9-DD2E0F59418C}">
          <p14:sldIdLst>
            <p14:sldId id="432"/>
            <p14:sldId id="431"/>
          </p14:sldIdLst>
        </p14:section>
        <p14:section name="Azure Functions" id="{9F622CB9-BF60-4B7A-B4E5-EF6C71B42857}">
          <p14:sldIdLst>
            <p14:sldId id="494"/>
            <p14:sldId id="566"/>
            <p14:sldId id="567"/>
            <p14:sldId id="276"/>
            <p14:sldId id="263"/>
            <p14:sldId id="273"/>
            <p14:sldId id="440"/>
          </p14:sldIdLst>
        </p14:section>
        <p14:section name="Error 429" id="{70EFC6D9-5396-4EF0-9869-34093A6DAD51}">
          <p14:sldIdLst>
            <p14:sldId id="569"/>
            <p14:sldId id="441"/>
            <p14:sldId id="571"/>
            <p14:sldId id="570"/>
            <p14:sldId id="572"/>
          </p14:sldIdLst>
        </p14:section>
        <p14:section name="Azure Functions Control" id="{4E91F917-A03B-49A4-98D8-918956E04073}">
          <p14:sldIdLst>
            <p14:sldId id="573"/>
            <p14:sldId id="574"/>
            <p14:sldId id="442"/>
          </p14:sldIdLst>
        </p14:section>
        <p14:section name="Azure Container Instance" id="{6F33B04F-D1A4-488C-AD6A-7BE6E81FD546}">
          <p14:sldIdLst>
            <p14:sldId id="575"/>
            <p14:sldId id="1718"/>
            <p14:sldId id="1733"/>
            <p14:sldId id="443"/>
          </p14:sldIdLst>
        </p14:section>
        <p14:section name="End" id="{0AC5A9F5-BE06-4414-BFCD-E8428AFA40B0}">
          <p14:sldIdLst>
            <p14:sldId id="1734"/>
            <p14:sldId id="1954"/>
            <p14:sldId id="388"/>
            <p14:sldId id="390"/>
            <p14:sldId id="392"/>
            <p14:sldId id="391"/>
            <p14:sldId id="389"/>
          </p14:sldIdLst>
        </p14:section>
      </p14:sectionLst>
    </p:ex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CCA202"/>
    <a:srgbClr val="1B61AE"/>
    <a:srgbClr val="EAB062"/>
    <a:srgbClr val="D2421F"/>
    <a:srgbClr val="C8302D"/>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autoAdjust="0"/>
    <p:restoredTop sz="82909" autoAdjust="0"/>
  </p:normalViewPr>
  <p:slideViewPr>
    <p:cSldViewPr snapToGrid="0">
      <p:cViewPr varScale="1">
        <p:scale>
          <a:sx n="72" d="100"/>
          <a:sy n="72" d="100"/>
        </p:scale>
        <p:origin x="1166" y="53"/>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80199-E171-D64D-97FC-98DC54226E17}"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18D025D8-F1B4-E340-8017-A3F96EB49642}">
      <dgm:prSet phldrT="[Text]"/>
      <dgm:spPr>
        <a:solidFill>
          <a:schemeClr val="bg2"/>
        </a:solidFill>
      </dgm:spPr>
      <dgm:t>
        <a:bodyPr/>
        <a:lstStyle/>
        <a:p>
          <a:r>
            <a:rPr lang="en-US" dirty="0"/>
            <a:t> </a:t>
          </a:r>
        </a:p>
      </dgm:t>
    </dgm:pt>
    <dgm:pt modelId="{7FC59775-5D47-7040-B655-569FE15A8A3B}" type="parTrans" cxnId="{BA954C29-6641-1742-9C44-2DAE9AEF48B2}">
      <dgm:prSet/>
      <dgm:spPr/>
      <dgm:t>
        <a:bodyPr/>
        <a:lstStyle/>
        <a:p>
          <a:endParaRPr lang="en-US"/>
        </a:p>
      </dgm:t>
    </dgm:pt>
    <dgm:pt modelId="{FD11F52C-A2D5-734C-8456-3C254DFAA87F}" type="sibTrans" cxnId="{BA954C29-6641-1742-9C44-2DAE9AEF48B2}">
      <dgm:prSet/>
      <dgm:spPr>
        <a:solidFill>
          <a:schemeClr val="bg2"/>
        </a:solidFill>
      </dgm:spPr>
      <dgm:t>
        <a:bodyPr/>
        <a:lstStyle/>
        <a:p>
          <a:endParaRPr lang="en-US"/>
        </a:p>
      </dgm:t>
    </dgm:pt>
    <dgm:pt modelId="{AB23B465-8C21-E846-8FCC-5DFBD178334D}">
      <dgm:prSet phldrT="[Text]"/>
      <dgm:spPr>
        <a:solidFill>
          <a:schemeClr val="bg2"/>
        </a:solidFill>
      </dgm:spPr>
      <dgm:t>
        <a:bodyPr/>
        <a:lstStyle/>
        <a:p>
          <a:r>
            <a:rPr lang="en-US" dirty="0"/>
            <a:t> </a:t>
          </a:r>
        </a:p>
      </dgm:t>
    </dgm:pt>
    <dgm:pt modelId="{502CBB04-7B0E-7244-9F0F-FE8FDADA0496}" type="parTrans" cxnId="{42F82BBE-3C51-AE40-9201-2E6A93659275}">
      <dgm:prSet/>
      <dgm:spPr/>
      <dgm:t>
        <a:bodyPr/>
        <a:lstStyle/>
        <a:p>
          <a:endParaRPr lang="en-US"/>
        </a:p>
      </dgm:t>
    </dgm:pt>
    <dgm:pt modelId="{E44BEFA8-C88F-7544-AD6C-857B185E495A}" type="sibTrans" cxnId="{42F82BBE-3C51-AE40-9201-2E6A93659275}">
      <dgm:prSet/>
      <dgm:spPr>
        <a:solidFill>
          <a:schemeClr val="bg2"/>
        </a:solidFill>
      </dgm:spPr>
      <dgm:t>
        <a:bodyPr/>
        <a:lstStyle/>
        <a:p>
          <a:endParaRPr lang="en-US"/>
        </a:p>
      </dgm:t>
    </dgm:pt>
    <dgm:pt modelId="{39872F0B-D76E-AF42-A4CB-32169B00C6BB}" type="pres">
      <dgm:prSet presAssocID="{1BA80199-E171-D64D-97FC-98DC54226E17}" presName="cycle" presStyleCnt="0">
        <dgm:presLayoutVars>
          <dgm:dir/>
          <dgm:resizeHandles val="exact"/>
        </dgm:presLayoutVars>
      </dgm:prSet>
      <dgm:spPr/>
    </dgm:pt>
    <dgm:pt modelId="{F4E532E6-66D6-C542-B8C3-136424B07555}" type="pres">
      <dgm:prSet presAssocID="{18D025D8-F1B4-E340-8017-A3F96EB49642}" presName="node" presStyleLbl="node1" presStyleIdx="0" presStyleCnt="2">
        <dgm:presLayoutVars>
          <dgm:bulletEnabled val="1"/>
        </dgm:presLayoutVars>
      </dgm:prSet>
      <dgm:spPr/>
    </dgm:pt>
    <dgm:pt modelId="{4CCCA322-8FF1-034E-BCA3-496EEEFA1B28}" type="pres">
      <dgm:prSet presAssocID="{FD11F52C-A2D5-734C-8456-3C254DFAA87F}" presName="sibTrans" presStyleLbl="sibTrans2D1" presStyleIdx="0" presStyleCnt="2"/>
      <dgm:spPr/>
    </dgm:pt>
    <dgm:pt modelId="{7CBDF54A-8860-7740-AB04-556D1D7774A6}" type="pres">
      <dgm:prSet presAssocID="{FD11F52C-A2D5-734C-8456-3C254DFAA87F}" presName="connectorText" presStyleLbl="sibTrans2D1" presStyleIdx="0" presStyleCnt="2"/>
      <dgm:spPr/>
    </dgm:pt>
    <dgm:pt modelId="{3F34A553-5877-D14B-B6C4-8484F152709B}" type="pres">
      <dgm:prSet presAssocID="{AB23B465-8C21-E846-8FCC-5DFBD178334D}" presName="node" presStyleLbl="node1" presStyleIdx="1" presStyleCnt="2">
        <dgm:presLayoutVars>
          <dgm:bulletEnabled val="1"/>
        </dgm:presLayoutVars>
      </dgm:prSet>
      <dgm:spPr/>
    </dgm:pt>
    <dgm:pt modelId="{E747E740-F8F7-6B41-8142-09025A60FA83}" type="pres">
      <dgm:prSet presAssocID="{E44BEFA8-C88F-7544-AD6C-857B185E495A}" presName="sibTrans" presStyleLbl="sibTrans2D1" presStyleIdx="1" presStyleCnt="2"/>
      <dgm:spPr/>
    </dgm:pt>
    <dgm:pt modelId="{242A9705-8B08-184E-AE75-417ABD03C1B0}" type="pres">
      <dgm:prSet presAssocID="{E44BEFA8-C88F-7544-AD6C-857B185E495A}" presName="connectorText" presStyleLbl="sibTrans2D1" presStyleIdx="1" presStyleCnt="2"/>
      <dgm:spPr/>
    </dgm:pt>
  </dgm:ptLst>
  <dgm:cxnLst>
    <dgm:cxn modelId="{F7F94C27-5824-6342-810E-B4A5E1141458}" type="presOf" srcId="{FD11F52C-A2D5-734C-8456-3C254DFAA87F}" destId="{7CBDF54A-8860-7740-AB04-556D1D7774A6}" srcOrd="1" destOrd="0" presId="urn:microsoft.com/office/officeart/2005/8/layout/cycle2"/>
    <dgm:cxn modelId="{BA954C29-6641-1742-9C44-2DAE9AEF48B2}" srcId="{1BA80199-E171-D64D-97FC-98DC54226E17}" destId="{18D025D8-F1B4-E340-8017-A3F96EB49642}" srcOrd="0" destOrd="0" parTransId="{7FC59775-5D47-7040-B655-569FE15A8A3B}" sibTransId="{FD11F52C-A2D5-734C-8456-3C254DFAA87F}"/>
    <dgm:cxn modelId="{646D4A41-8B18-1440-A93E-B190B9297A87}" type="presOf" srcId="{FD11F52C-A2D5-734C-8456-3C254DFAA87F}" destId="{4CCCA322-8FF1-034E-BCA3-496EEEFA1B28}" srcOrd="0" destOrd="0" presId="urn:microsoft.com/office/officeart/2005/8/layout/cycle2"/>
    <dgm:cxn modelId="{DCCDB145-5DE0-6748-8342-BCE3A8A38F98}" type="presOf" srcId="{E44BEFA8-C88F-7544-AD6C-857B185E495A}" destId="{242A9705-8B08-184E-AE75-417ABD03C1B0}" srcOrd="1" destOrd="0" presId="urn:microsoft.com/office/officeart/2005/8/layout/cycle2"/>
    <dgm:cxn modelId="{C9FFB072-0DEF-9646-83DE-04C1CE5B54D4}" type="presOf" srcId="{E44BEFA8-C88F-7544-AD6C-857B185E495A}" destId="{E747E740-F8F7-6B41-8142-09025A60FA83}" srcOrd="0" destOrd="0" presId="urn:microsoft.com/office/officeart/2005/8/layout/cycle2"/>
    <dgm:cxn modelId="{D478B156-9B84-D34E-8917-5D8190AB7A96}" type="presOf" srcId="{1BA80199-E171-D64D-97FC-98DC54226E17}" destId="{39872F0B-D76E-AF42-A4CB-32169B00C6BB}" srcOrd="0" destOrd="0" presId="urn:microsoft.com/office/officeart/2005/8/layout/cycle2"/>
    <dgm:cxn modelId="{267A82A3-AB26-2F4D-8C62-966A59ADF120}" type="presOf" srcId="{AB23B465-8C21-E846-8FCC-5DFBD178334D}" destId="{3F34A553-5877-D14B-B6C4-8484F152709B}" srcOrd="0" destOrd="0" presId="urn:microsoft.com/office/officeart/2005/8/layout/cycle2"/>
    <dgm:cxn modelId="{42F82BBE-3C51-AE40-9201-2E6A93659275}" srcId="{1BA80199-E171-D64D-97FC-98DC54226E17}" destId="{AB23B465-8C21-E846-8FCC-5DFBD178334D}" srcOrd="1" destOrd="0" parTransId="{502CBB04-7B0E-7244-9F0F-FE8FDADA0496}" sibTransId="{E44BEFA8-C88F-7544-AD6C-857B185E495A}"/>
    <dgm:cxn modelId="{5E09B3CC-0A1E-C444-BFAB-FCDA483641B0}" type="presOf" srcId="{18D025D8-F1B4-E340-8017-A3F96EB49642}" destId="{F4E532E6-66D6-C542-B8C3-136424B07555}" srcOrd="0" destOrd="0" presId="urn:microsoft.com/office/officeart/2005/8/layout/cycle2"/>
    <dgm:cxn modelId="{12D4C1E9-0592-8A40-A213-1198FDF56B8B}" type="presParOf" srcId="{39872F0B-D76E-AF42-A4CB-32169B00C6BB}" destId="{F4E532E6-66D6-C542-B8C3-136424B07555}" srcOrd="0" destOrd="0" presId="urn:microsoft.com/office/officeart/2005/8/layout/cycle2"/>
    <dgm:cxn modelId="{718CC46D-E029-524F-BB04-539E86F98D57}" type="presParOf" srcId="{39872F0B-D76E-AF42-A4CB-32169B00C6BB}" destId="{4CCCA322-8FF1-034E-BCA3-496EEEFA1B28}" srcOrd="1" destOrd="0" presId="urn:microsoft.com/office/officeart/2005/8/layout/cycle2"/>
    <dgm:cxn modelId="{5585FAF6-D5BC-7547-B6AA-6A7B7FAC313B}" type="presParOf" srcId="{4CCCA322-8FF1-034E-BCA3-496EEEFA1B28}" destId="{7CBDF54A-8860-7740-AB04-556D1D7774A6}" srcOrd="0" destOrd="0" presId="urn:microsoft.com/office/officeart/2005/8/layout/cycle2"/>
    <dgm:cxn modelId="{65A7F929-9F0F-7E41-A4E7-1DBD23DAE85C}" type="presParOf" srcId="{39872F0B-D76E-AF42-A4CB-32169B00C6BB}" destId="{3F34A553-5877-D14B-B6C4-8484F152709B}" srcOrd="2" destOrd="0" presId="urn:microsoft.com/office/officeart/2005/8/layout/cycle2"/>
    <dgm:cxn modelId="{9A301ACF-CE3C-0A4D-B37B-EB98F40ADC1D}" type="presParOf" srcId="{39872F0B-D76E-AF42-A4CB-32169B00C6BB}" destId="{E747E740-F8F7-6B41-8142-09025A60FA83}" srcOrd="3" destOrd="0" presId="urn:microsoft.com/office/officeart/2005/8/layout/cycle2"/>
    <dgm:cxn modelId="{62F5F254-1C41-A741-994F-3F4D265D04BC}" type="presParOf" srcId="{E747E740-F8F7-6B41-8142-09025A60FA83}" destId="{242A9705-8B08-184E-AE75-417ABD03C1B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532E6-66D6-C542-B8C3-136424B07555}">
      <dsp:nvSpPr>
        <dsp:cNvPr id="0" name=""/>
        <dsp:cNvSpPr/>
      </dsp:nvSpPr>
      <dsp:spPr>
        <a:xfrm>
          <a:off x="468" y="504400"/>
          <a:ext cx="882360" cy="882360"/>
        </a:xfrm>
        <a:prstGeom prst="ellipse">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 </a:t>
          </a:r>
        </a:p>
      </dsp:txBody>
      <dsp:txXfrm>
        <a:off x="129687" y="633619"/>
        <a:ext cx="623922" cy="623922"/>
      </dsp:txXfrm>
    </dsp:sp>
    <dsp:sp modelId="{4CCCA322-8FF1-034E-BCA3-496EEEFA1B28}">
      <dsp:nvSpPr>
        <dsp:cNvPr id="0" name=""/>
        <dsp:cNvSpPr/>
      </dsp:nvSpPr>
      <dsp:spPr>
        <a:xfrm>
          <a:off x="814035" y="379702"/>
          <a:ext cx="549938" cy="297796"/>
        </a:xfrm>
        <a:prstGeom prst="rightArrow">
          <a:avLst>
            <a:gd name="adj1" fmla="val 60000"/>
            <a:gd name="adj2" fmla="val 5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14035" y="439261"/>
        <a:ext cx="460599" cy="178678"/>
      </dsp:txXfrm>
    </dsp:sp>
    <dsp:sp modelId="{3F34A553-5877-D14B-B6C4-8484F152709B}">
      <dsp:nvSpPr>
        <dsp:cNvPr id="0" name=""/>
        <dsp:cNvSpPr/>
      </dsp:nvSpPr>
      <dsp:spPr>
        <a:xfrm>
          <a:off x="1326308" y="504400"/>
          <a:ext cx="882360" cy="882360"/>
        </a:xfrm>
        <a:prstGeom prst="ellipse">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 </a:t>
          </a:r>
        </a:p>
      </dsp:txBody>
      <dsp:txXfrm>
        <a:off x="1455527" y="633619"/>
        <a:ext cx="623922" cy="623922"/>
      </dsp:txXfrm>
    </dsp:sp>
    <dsp:sp modelId="{E747E740-F8F7-6B41-8142-09025A60FA83}">
      <dsp:nvSpPr>
        <dsp:cNvPr id="0" name=""/>
        <dsp:cNvSpPr/>
      </dsp:nvSpPr>
      <dsp:spPr>
        <a:xfrm rot="10800000">
          <a:off x="845164" y="1213662"/>
          <a:ext cx="549938" cy="297796"/>
        </a:xfrm>
        <a:prstGeom prst="rightArrow">
          <a:avLst>
            <a:gd name="adj1" fmla="val 60000"/>
            <a:gd name="adj2" fmla="val 5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934503" y="1273221"/>
        <a:ext cx="460599" cy="17867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O365Speaker@outlook.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n-US" sz="900" kern="1200" dirty="0" err="1">
                <a:solidFill>
                  <a:schemeClr val="tx1"/>
                </a:solidFill>
                <a:effectLst/>
                <a:latin typeface="Segoe UI Light" pitchFamily="34" charset="0"/>
                <a:ea typeface="+mn-ea"/>
                <a:cs typeface="+mn-cs"/>
              </a:rPr>
              <a:t>WiFi</a:t>
            </a:r>
            <a:r>
              <a:rPr lang="en-US" sz="900" kern="1200" dirty="0">
                <a:solidFill>
                  <a:schemeClr val="tx1"/>
                </a:solidFill>
                <a:effectLst/>
                <a:latin typeface="Segoe UI Light" pitchFamily="34" charset="0"/>
                <a:ea typeface="+mn-ea"/>
                <a:cs typeface="+mn-cs"/>
              </a:rPr>
              <a:t> Network: MSFT_GUEST</a:t>
            </a:r>
            <a:endParaRPr lang="es-E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Username: </a:t>
            </a:r>
            <a:r>
              <a:rPr lang="en-US" sz="900" u="sng" kern="1200" dirty="0">
                <a:solidFill>
                  <a:schemeClr val="tx1"/>
                </a:solidFill>
                <a:effectLst/>
                <a:latin typeface="Segoe UI Light" pitchFamily="34" charset="0"/>
                <a:ea typeface="+mn-ea"/>
                <a:cs typeface="+mn-cs"/>
                <a:hlinkClick r:id="rId3"/>
              </a:rPr>
              <a:t>O365Speaker@outlook.com </a:t>
            </a:r>
            <a:endParaRPr lang="es-ES" sz="900" kern="1200" dirty="0">
              <a:solidFill>
                <a:schemeClr val="tx1"/>
              </a:solidFill>
              <a:effectLst/>
              <a:latin typeface="Segoe UI Light" pitchFamily="34" charset="0"/>
              <a:ea typeface="+mn-ea"/>
              <a:cs typeface="+mn-cs"/>
            </a:endParaRPr>
          </a:p>
          <a:p>
            <a:pPr lvl="0"/>
            <a:r>
              <a:rPr lang="es-ES" sz="900" kern="1200" dirty="0" err="1">
                <a:solidFill>
                  <a:schemeClr val="tx1"/>
                </a:solidFill>
                <a:effectLst/>
                <a:latin typeface="Segoe UI Light" pitchFamily="34" charset="0"/>
                <a:ea typeface="+mn-ea"/>
                <a:cs typeface="+mn-cs"/>
              </a:rPr>
              <a:t>Password</a:t>
            </a:r>
            <a:r>
              <a:rPr lang="es-ES" sz="900" kern="1200" dirty="0">
                <a:solidFill>
                  <a:schemeClr val="tx1"/>
                </a:solidFill>
                <a:effectLst/>
                <a:latin typeface="Segoe UI Light" pitchFamily="34" charset="0"/>
                <a:ea typeface="+mn-ea"/>
                <a:cs typeface="+mn-cs"/>
              </a:rPr>
              <a:t>: 5784</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6/9/2018 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891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 typeface="Arial" panose="020B0604020202020204" pitchFamily="34" charset="0"/>
              <a:buChar cha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6/9/2018 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526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6/9/2018 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27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446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https://docs.microsoft.com/en-us/sharepoint/dev/general-development/how-to-avoid-getting-throttled-or-blocked-in-sharepoint-online#BKMK_Whatshouldyoudoifyougetblocked</a:t>
            </a:r>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3238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803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10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082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Habría que comentar también las </a:t>
            </a:r>
            <a:r>
              <a:rPr lang="es-ES" dirty="0" err="1"/>
              <a:t>best</a:t>
            </a:r>
            <a:r>
              <a:rPr lang="es-ES" dirty="0"/>
              <a:t> </a:t>
            </a:r>
            <a:r>
              <a:rPr lang="es-ES" dirty="0" err="1"/>
              <a:t>practices</a:t>
            </a:r>
            <a:r>
              <a:rPr lang="es-ES" dirty="0"/>
              <a:t> para las durable </a:t>
            </a:r>
            <a:r>
              <a:rPr lang="es-ES" dirty="0" err="1"/>
              <a:t>function</a:t>
            </a:r>
            <a:r>
              <a:rPr lang="es-ES" dirty="0"/>
              <a:t>, esto es:</a:t>
            </a:r>
          </a:p>
          <a:p>
            <a:pPr marL="384431" lvl="1" indent="-171450">
              <a:buFontTx/>
              <a:buChar char="-"/>
            </a:pPr>
            <a:r>
              <a:rPr lang="es-ES" dirty="0"/>
              <a:t>El </a:t>
            </a:r>
            <a:r>
              <a:rPr lang="es-ES" dirty="0" err="1"/>
              <a:t>orchestrator</a:t>
            </a:r>
            <a:r>
              <a:rPr lang="es-ES" dirty="0"/>
              <a:t> no tiene que hacer ningún tipo de I/O, lanzar </a:t>
            </a:r>
            <a:r>
              <a:rPr lang="es-ES" dirty="0" err="1"/>
              <a:t>timers</a:t>
            </a:r>
            <a:r>
              <a:rPr lang="es-ES" dirty="0"/>
              <a:t> a través de algo que no sea el propio contexto ni tampoco lanzar código asíncrono salvo los métodos que ofrece el contexto</a:t>
            </a:r>
          </a:p>
          <a:p>
            <a:pPr marL="499520" lvl="2" indent="-171450">
              <a:buFontTx/>
              <a:buChar char="-"/>
            </a:pPr>
            <a:r>
              <a:rPr lang="es-ES" dirty="0"/>
              <a:t>Cualquiera de estas cosas, se pueden lanzar en la actividad</a:t>
            </a:r>
          </a:p>
          <a:p>
            <a:pPr marL="384431" lvl="1" indent="-171450">
              <a:buFontTx/>
              <a:buChar char="-"/>
            </a:pPr>
            <a:r>
              <a:rPr lang="es-ES" dirty="0"/>
              <a:t>Evitar bucles infinitos, si queremos que una </a:t>
            </a:r>
            <a:r>
              <a:rPr lang="es-ES" dirty="0" err="1"/>
              <a:t>function</a:t>
            </a:r>
            <a:r>
              <a:rPr lang="es-ES" dirty="0"/>
              <a:t> se lance “eternamente” –&gt; </a:t>
            </a:r>
            <a:r>
              <a:rPr lang="es-ES" dirty="0" err="1"/>
              <a:t>ContinueAsNew</a:t>
            </a:r>
            <a:r>
              <a:rPr lang="es-ES" dirty="0"/>
              <a:t> (limpia historial y no retiene &lt;recursos)</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17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6" y="1282392"/>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3463443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545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E201192C-645E-46EC-B742-29EF2A373DAA}"/>
              </a:ext>
            </a:extLst>
          </p:cNvPr>
          <p:cNvSpPr>
            <a:spLocks noGrp="1"/>
          </p:cNvSpPr>
          <p:nvPr>
            <p:ph sz="quarter" idx="12"/>
          </p:nvPr>
        </p:nvSpPr>
        <p:spPr>
          <a:xfrm>
            <a:off x="269239" y="1187620"/>
            <a:ext cx="537854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D5EBCC92-7476-488A-8766-71507FC88595}"/>
              </a:ext>
            </a:extLst>
          </p:cNvPr>
          <p:cNvSpPr>
            <a:spLocks noGrp="1"/>
          </p:cNvSpPr>
          <p:nvPr>
            <p:ph sz="quarter" idx="13"/>
          </p:nvPr>
        </p:nvSpPr>
        <p:spPr>
          <a:xfrm>
            <a:off x="6542656" y="1187620"/>
            <a:ext cx="537854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6798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19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 id="2147484174" r:id="rId32"/>
    <p:sldLayoutId id="2147484175" r:id="rId33"/>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7.xml"/><Relationship Id="rId4" Type="http://schemas.openxmlformats.org/officeDocument/2006/relationships/image" Target="../media/image5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hyperlink" Target="https://msdn.microsoft.com/en-us/library/office/dn889829.aspx"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62.jpg"/><Relationship Id="rId4" Type="http://schemas.openxmlformats.org/officeDocument/2006/relationships/image" Target="../media/image61.jpe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62.jp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62.jpg"/><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3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49.png"/><Relationship Id="rId4" Type="http://schemas.openxmlformats.org/officeDocument/2006/relationships/image" Target="../media/image47.jp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83.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6.png"/><Relationship Id="rId17" Type="http://schemas.openxmlformats.org/officeDocument/2006/relationships/image" Target="../media/image89.jpeg"/><Relationship Id="rId25" Type="http://schemas.openxmlformats.org/officeDocument/2006/relationships/image" Target="../media/image21.svg"/><Relationship Id="rId2" Type="http://schemas.openxmlformats.org/officeDocument/2006/relationships/notesSlide" Target="../notesSlides/notesSlide14.xml"/><Relationship Id="rId16" Type="http://schemas.openxmlformats.org/officeDocument/2006/relationships/image" Target="../media/image88.jpeg"/><Relationship Id="rId20" Type="http://schemas.openxmlformats.org/officeDocument/2006/relationships/image" Target="../media/image90.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5.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87.jpeg"/><Relationship Id="rId23" Type="http://schemas.openxmlformats.org/officeDocument/2006/relationships/image" Target="../media/image91.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4.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0" y="2967420"/>
            <a:ext cx="9143999" cy="1216743"/>
          </a:xfrm>
        </p:spPr>
        <p:txBody>
          <a:bodyPr/>
          <a:lstStyle/>
          <a:p>
            <a:r>
              <a:rPr lang="es-ES" dirty="0"/>
              <a:t>Un gran poder conlleva </a:t>
            </a:r>
          </a:p>
          <a:p>
            <a:r>
              <a:rPr lang="es-ES" dirty="0"/>
              <a:t>una gran responsabilidad</a:t>
            </a:r>
          </a:p>
        </p:txBody>
      </p:sp>
      <p:sp>
        <p:nvSpPr>
          <p:cNvPr id="3" name="Marcador de texto 2"/>
          <p:cNvSpPr>
            <a:spLocks noGrp="1"/>
          </p:cNvSpPr>
          <p:nvPr>
            <p:ph type="body" sz="quarter" idx="11"/>
          </p:nvPr>
        </p:nvSpPr>
        <p:spPr/>
        <p:txBody>
          <a:bodyPr/>
          <a:lstStyle/>
          <a:p>
            <a:r>
              <a:rPr lang="en-US" dirty="0"/>
              <a:t>Juan Carlos Martínez García – Alberto Diaz Martin</a:t>
            </a:r>
          </a:p>
        </p:txBody>
      </p:sp>
      <p:pic>
        <p:nvPicPr>
          <p:cNvPr id="5" name="Picture 4">
            <a:extLst>
              <a:ext uri="{FF2B5EF4-FFF2-40B4-BE49-F238E27FC236}">
                <a16:creationId xmlns:a16="http://schemas.microsoft.com/office/drawing/2014/main" id="{DE8737F6-3FB0-438A-8412-3198EFEEE940}"/>
              </a:ext>
            </a:extLst>
          </p:cNvPr>
          <p:cNvPicPr>
            <a:picLocks noChangeAspect="1"/>
          </p:cNvPicPr>
          <p:nvPr/>
        </p:nvPicPr>
        <p:blipFill>
          <a:blip r:embed="rId3"/>
          <a:stretch>
            <a:fillRect/>
          </a:stretch>
        </p:blipFill>
        <p:spPr>
          <a:xfrm>
            <a:off x="5518673" y="4184163"/>
            <a:ext cx="2427070" cy="1200051"/>
          </a:xfrm>
          <a:prstGeom prst="rect">
            <a:avLst/>
          </a:prstGeom>
        </p:spPr>
      </p:pic>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de un gran poder conlleva una gran responsabilidad">
            <a:extLst>
              <a:ext uri="{FF2B5EF4-FFF2-40B4-BE49-F238E27FC236}">
                <a16:creationId xmlns:a16="http://schemas.microsoft.com/office/drawing/2014/main" id="{A54A8578-9B1B-4351-BE8F-9CEB837AA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79" y="175095"/>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great power comes great responsibility">
            <a:extLst>
              <a:ext uri="{FF2B5EF4-FFF2-40B4-BE49-F238E27FC236}">
                <a16:creationId xmlns:a16="http://schemas.microsoft.com/office/drawing/2014/main" id="{59213143-CD37-40C8-AC71-76E67DDF1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018" y="1970557"/>
            <a:ext cx="4562475" cy="32670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de great power comes great responsibility">
            <a:extLst>
              <a:ext uri="{FF2B5EF4-FFF2-40B4-BE49-F238E27FC236}">
                <a16:creationId xmlns:a16="http://schemas.microsoft.com/office/drawing/2014/main" id="{D8CCC4DF-3814-4ACF-80E6-19EB18F96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79" y="3253905"/>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1000" fill="hold"/>
                                        <p:tgtEl>
                                          <p:spTgt spid="3078"/>
                                        </p:tgtEl>
                                        <p:attrNameLst>
                                          <p:attrName>ppt_w</p:attrName>
                                        </p:attrNameLst>
                                      </p:cBhvr>
                                      <p:tavLst>
                                        <p:tav tm="0">
                                          <p:val>
                                            <p:fltVal val="0"/>
                                          </p:val>
                                        </p:tav>
                                        <p:tav tm="100000">
                                          <p:val>
                                            <p:strVal val="#ppt_w"/>
                                          </p:val>
                                        </p:tav>
                                      </p:tavLst>
                                    </p:anim>
                                    <p:anim calcmode="lin" valueType="num">
                                      <p:cBhvr>
                                        <p:cTn id="8" dur="1000" fill="hold"/>
                                        <p:tgtEl>
                                          <p:spTgt spid="3078"/>
                                        </p:tgtEl>
                                        <p:attrNameLst>
                                          <p:attrName>ppt_h</p:attrName>
                                        </p:attrNameLst>
                                      </p:cBhvr>
                                      <p:tavLst>
                                        <p:tav tm="0">
                                          <p:val>
                                            <p:fltVal val="0"/>
                                          </p:val>
                                        </p:tav>
                                        <p:tav tm="100000">
                                          <p:val>
                                            <p:strVal val="#ppt_h"/>
                                          </p:val>
                                        </p:tav>
                                      </p:tavLst>
                                    </p:anim>
                                    <p:anim calcmode="lin" valueType="num">
                                      <p:cBhvr>
                                        <p:cTn id="9" dur="1000" fill="hold"/>
                                        <p:tgtEl>
                                          <p:spTgt spid="3078"/>
                                        </p:tgtEl>
                                        <p:attrNameLst>
                                          <p:attrName>style.rotation</p:attrName>
                                        </p:attrNameLst>
                                      </p:cBhvr>
                                      <p:tavLst>
                                        <p:tav tm="0">
                                          <p:val>
                                            <p:fltVal val="90"/>
                                          </p:val>
                                        </p:tav>
                                        <p:tav tm="100000">
                                          <p:val>
                                            <p:fltVal val="0"/>
                                          </p:val>
                                        </p:tav>
                                      </p:tavLst>
                                    </p:anim>
                                    <p:animEffect transition="in" filter="fade">
                                      <p:cBhvr>
                                        <p:cTn id="10"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Only request the properties you need in Load/LoadQuery methods</a:t>
            </a:r>
          </a:p>
          <a:p>
            <a:pPr lvl="1"/>
            <a:r>
              <a:rPr lang="en-US" dirty="0"/>
              <a:t>Limits required bandwidth</a:t>
            </a:r>
          </a:p>
          <a:p>
            <a:pPr lvl="1"/>
            <a:r>
              <a:rPr lang="en-US" dirty="0"/>
              <a:t>Limits memory consumption</a:t>
            </a:r>
          </a:p>
          <a:p>
            <a:pPr lvl="1"/>
            <a:r>
              <a:rPr lang="en-US" dirty="0"/>
              <a:t>Only retrieve the objects and properties you need</a:t>
            </a:r>
          </a:p>
          <a:p>
            <a:r>
              <a:rPr lang="en-US" dirty="0"/>
              <a:t>LoadQuery method</a:t>
            </a:r>
          </a:p>
          <a:p>
            <a:pPr lvl="1"/>
            <a:r>
              <a:rPr lang="en-US" dirty="0"/>
              <a:t>Let SharePoint do the processing</a:t>
            </a:r>
          </a:p>
          <a:p>
            <a:endParaRPr lang="en-US" dirty="0"/>
          </a:p>
          <a:p>
            <a:r>
              <a:rPr lang="en-US" dirty="0"/>
              <a:t>On very large sites (e.g. with thousands of lists), if you retrieve all properties, this can easily lead to time-outs.</a:t>
            </a:r>
          </a:p>
        </p:txBody>
      </p:sp>
      <p:sp>
        <p:nvSpPr>
          <p:cNvPr id="3" name="Title 2"/>
          <p:cNvSpPr>
            <a:spLocks noGrp="1"/>
          </p:cNvSpPr>
          <p:nvPr>
            <p:ph type="title"/>
          </p:nvPr>
        </p:nvSpPr>
        <p:spPr/>
        <p:txBody>
          <a:bodyPr/>
          <a:lstStyle/>
          <a:p>
            <a:r>
              <a:rPr lang="en-CA" dirty="0"/>
              <a:t>Efficient querying via SharePoint API’s</a:t>
            </a:r>
            <a:endParaRPr lang="en-US" dirty="0"/>
          </a:p>
        </p:txBody>
      </p:sp>
    </p:spTree>
    <p:extLst>
      <p:ext uri="{BB962C8B-B14F-4D97-AF65-F5344CB8AC3E}">
        <p14:creationId xmlns:p14="http://schemas.microsoft.com/office/powerpoint/2010/main" val="237256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Use batching to perform large operations</a:t>
            </a:r>
          </a:p>
          <a:p>
            <a:pPr lvl="1"/>
            <a:r>
              <a:rPr lang="en-US" dirty="0"/>
              <a:t>Resolving 1000 users in one batch results in a timeout after the default 90 seconds timeout</a:t>
            </a:r>
          </a:p>
          <a:p>
            <a:pPr lvl="1"/>
            <a:r>
              <a:rPr lang="en-US" dirty="0"/>
              <a:t>Using a batch size of 100 users, there are 10 requests required and all calls succeed in a total of ~2 minutes</a:t>
            </a:r>
          </a:p>
          <a:p>
            <a:r>
              <a:rPr lang="en-US" dirty="0"/>
              <a:t>Same approach can be used for batch updates to list items, read operations or other large operations you might want to perform against SharePoint</a:t>
            </a:r>
          </a:p>
        </p:txBody>
      </p:sp>
      <p:sp>
        <p:nvSpPr>
          <p:cNvPr id="3" name="Title 2"/>
          <p:cNvSpPr>
            <a:spLocks noGrp="1"/>
          </p:cNvSpPr>
          <p:nvPr>
            <p:ph type="title"/>
          </p:nvPr>
        </p:nvSpPr>
        <p:spPr/>
        <p:txBody>
          <a:bodyPr/>
          <a:lstStyle/>
          <a:p>
            <a:r>
              <a:rPr lang="en-CA" dirty="0"/>
              <a:t>Efficient querying via SharePoint API’s</a:t>
            </a:r>
            <a:endParaRPr lang="en-US" dirty="0"/>
          </a:p>
        </p:txBody>
      </p:sp>
    </p:spTree>
    <p:extLst>
      <p:ext uri="{BB962C8B-B14F-4D97-AF65-F5344CB8AC3E}">
        <p14:creationId xmlns:p14="http://schemas.microsoft.com/office/powerpoint/2010/main" val="343763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13961" y="1282391"/>
            <a:ext cx="10985855" cy="5022156"/>
          </a:xfrm>
        </p:spPr>
        <p:txBody>
          <a:bodyPr/>
          <a:lstStyle/>
          <a:p>
            <a:pPr marL="0" indent="0">
              <a:buNone/>
            </a:pPr>
            <a:r>
              <a:rPr lang="en-US" dirty="0"/>
              <a:t>When using a token to authenticate:</a:t>
            </a:r>
          </a:p>
          <a:p>
            <a:r>
              <a:rPr lang="en-US" dirty="0"/>
              <a:t>Cache your tenant’s realm/token for multiple requests</a:t>
            </a:r>
          </a:p>
          <a:p>
            <a:pPr lvl="1"/>
            <a:r>
              <a:rPr lang="en-US" dirty="0"/>
              <a:t>A token is valid for one hour, so you only need to refresh/re-request it again after one hour</a:t>
            </a:r>
          </a:p>
          <a:p>
            <a:pPr lvl="1"/>
            <a:r>
              <a:rPr lang="en-US" dirty="0"/>
              <a:t>If you request it for every ExecuteQuery, this delays the request and consumes additional SPO resources and bandwidth</a:t>
            </a:r>
          </a:p>
          <a:p>
            <a:r>
              <a:rPr lang="en-US" dirty="0"/>
              <a:t>Be aware that in SharePoint Online, if a site does not exist it throws a forbidden error when trying to request a token or performing an ExecuteQuery</a:t>
            </a:r>
          </a:p>
          <a:p>
            <a:pPr lvl="1"/>
            <a:r>
              <a:rPr lang="en-US" dirty="0"/>
              <a:t>To avoid this, it’s best to first perform a </a:t>
            </a:r>
            <a:r>
              <a:rPr lang="en-US" dirty="0" err="1"/>
              <a:t>WebClient</a:t>
            </a:r>
            <a:r>
              <a:rPr lang="en-US" dirty="0"/>
              <a:t> request as this will properly respond with a “404 Not Found” code if the site does not exist</a:t>
            </a:r>
          </a:p>
        </p:txBody>
      </p:sp>
      <p:sp>
        <p:nvSpPr>
          <p:cNvPr id="3" name="Title 2"/>
          <p:cNvSpPr>
            <a:spLocks noGrp="1"/>
          </p:cNvSpPr>
          <p:nvPr>
            <p:ph type="title"/>
          </p:nvPr>
        </p:nvSpPr>
        <p:spPr/>
        <p:txBody>
          <a:bodyPr/>
          <a:lstStyle/>
          <a:p>
            <a:r>
              <a:rPr lang="en-CA" dirty="0"/>
              <a:t>Efficient querying via SharePoint API’s</a:t>
            </a:r>
            <a:endParaRPr lang="en-US" dirty="0"/>
          </a:p>
        </p:txBody>
      </p:sp>
    </p:spTree>
    <p:extLst>
      <p:ext uri="{BB962C8B-B14F-4D97-AF65-F5344CB8AC3E}">
        <p14:creationId xmlns:p14="http://schemas.microsoft.com/office/powerpoint/2010/main" val="156198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SharePoint Online uses </a:t>
            </a:r>
            <a:r>
              <a:rPr lang="en-US" dirty="0">
                <a:hlinkClick r:id="rId3"/>
              </a:rPr>
              <a:t>throttling</a:t>
            </a:r>
            <a:r>
              <a:rPr lang="en-US" dirty="0"/>
              <a:t> to maintain optimal performance and reliability of the SharePoint Online service. Throttling limits the number of user actions or concurrent calls (by script or code) to prevent overuse of resources</a:t>
            </a:r>
          </a:p>
          <a:p>
            <a:pPr marL="0" indent="0">
              <a:buNone/>
            </a:pPr>
            <a:r>
              <a:rPr lang="en-US" sz="1800" dirty="0"/>
              <a:t>          throttling design		                sporadic traffic		                   overwhelming traffic</a:t>
            </a:r>
          </a:p>
        </p:txBody>
      </p:sp>
      <p:sp>
        <p:nvSpPr>
          <p:cNvPr id="3" name="Title 2"/>
          <p:cNvSpPr>
            <a:spLocks noGrp="1"/>
          </p:cNvSpPr>
          <p:nvPr>
            <p:ph type="title"/>
          </p:nvPr>
        </p:nvSpPr>
        <p:spPr/>
        <p:txBody>
          <a:bodyPr/>
          <a:lstStyle/>
          <a:p>
            <a:r>
              <a:rPr lang="en-US" dirty="0"/>
              <a:t>Handling throttling and network outages</a:t>
            </a:r>
          </a:p>
        </p:txBody>
      </p:sp>
      <p:pic>
        <p:nvPicPr>
          <p:cNvPr id="4" name="Picture 2" descr="How throttling happe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22" y="3235708"/>
            <a:ext cx="3738434" cy="363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poradic throttl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182" y="3219376"/>
            <a:ext cx="4073160" cy="36403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teady throttl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6951" y="3219376"/>
            <a:ext cx="4073161" cy="36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27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If a ExecuteQuery is throttled by SharePoint, it throws a HTTP status code 429: “Too many requests”</a:t>
            </a:r>
          </a:p>
          <a:p>
            <a:r>
              <a:rPr lang="en-US" dirty="0"/>
              <a:t>You can catch this error code and implement a cool down and retry mechanism</a:t>
            </a:r>
          </a:p>
          <a:p>
            <a:r>
              <a:rPr lang="en-US" dirty="0"/>
              <a:t>The Core.Throttling example from the PnP framework has the  “ExecuteQueryWithIncrementalRetry” extension method to catch HTTP codes 429 and 503</a:t>
            </a:r>
          </a:p>
          <a:p>
            <a:endParaRPr lang="en-US" dirty="0"/>
          </a:p>
          <a:p>
            <a:r>
              <a:rPr lang="en-US" dirty="0"/>
              <a:t>If you also want to catch any other unexpected errors (like timeouts/network outages), you can implement the same approach</a:t>
            </a:r>
          </a:p>
        </p:txBody>
      </p:sp>
      <p:sp>
        <p:nvSpPr>
          <p:cNvPr id="3" name="Title 2"/>
          <p:cNvSpPr>
            <a:spLocks noGrp="1"/>
          </p:cNvSpPr>
          <p:nvPr>
            <p:ph type="title"/>
          </p:nvPr>
        </p:nvSpPr>
        <p:spPr/>
        <p:txBody>
          <a:bodyPr/>
          <a:lstStyle/>
          <a:p>
            <a:r>
              <a:rPr lang="en-US" dirty="0"/>
              <a:t>Handling throttling and network outages</a:t>
            </a:r>
          </a:p>
        </p:txBody>
      </p:sp>
    </p:spTree>
    <p:extLst>
      <p:ext uri="{BB962C8B-B14F-4D97-AF65-F5344CB8AC3E}">
        <p14:creationId xmlns:p14="http://schemas.microsoft.com/office/powerpoint/2010/main" val="85622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5"/>
          <p:cNvSpPr>
            <a:spLocks/>
          </p:cNvSpPr>
          <p:nvPr/>
        </p:nvSpPr>
        <p:spPr bwMode="auto">
          <a:xfrm flipH="1">
            <a:off x="43393" y="4035697"/>
            <a:ext cx="3719705" cy="24156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algn="l" defTabSz="839824" rtl="0"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Segoe UI"/>
              <a:ea typeface="+mn-ea"/>
              <a:cs typeface="+mn-cs"/>
            </a:endParaRPr>
          </a:p>
        </p:txBody>
      </p:sp>
      <p:sp>
        <p:nvSpPr>
          <p:cNvPr id="32" name="TextBox 31"/>
          <p:cNvSpPr txBox="1"/>
          <p:nvPr/>
        </p:nvSpPr>
        <p:spPr>
          <a:xfrm>
            <a:off x="8003727" y="3994209"/>
            <a:ext cx="3806464" cy="1018182"/>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Serverless</a:t>
            </a:r>
          </a:p>
        </p:txBody>
      </p:sp>
      <p:sp>
        <p:nvSpPr>
          <p:cNvPr id="20" name="Freeform 95"/>
          <p:cNvSpPr>
            <a:spLocks/>
          </p:cNvSpPr>
          <p:nvPr/>
        </p:nvSpPr>
        <p:spPr bwMode="auto">
          <a:xfrm flipH="1">
            <a:off x="7450829" y="4062153"/>
            <a:ext cx="4349135" cy="28244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algn="l" defTabSz="839824" rtl="0"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Segoe UI"/>
              <a:ea typeface="+mn-ea"/>
              <a:cs typeface="+mn-cs"/>
            </a:endParaRPr>
          </a:p>
        </p:txBody>
      </p:sp>
      <p:grpSp>
        <p:nvGrpSpPr>
          <p:cNvPr id="8" name="PaaS"/>
          <p:cNvGrpSpPr/>
          <p:nvPr/>
        </p:nvGrpSpPr>
        <p:grpSpPr>
          <a:xfrm>
            <a:off x="4192769" y="1332565"/>
            <a:ext cx="3806464" cy="3679828"/>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PaaS</a:t>
              </a:r>
            </a:p>
          </p:txBody>
        </p:sp>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381812" y="1332578"/>
            <a:ext cx="3806464" cy="3679815"/>
            <a:chOff x="0" y="1215913"/>
            <a:chExt cx="4142232" cy="4004411"/>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IaaS</a:t>
              </a:r>
            </a:p>
          </p:txBody>
        </p:sp>
      </p:grpSp>
      <p:cxnSp>
        <p:nvCxnSpPr>
          <p:cNvPr id="35" name="Straight Connector 34"/>
          <p:cNvCxnSpPr/>
          <p:nvPr/>
        </p:nvCxnSpPr>
        <p:spPr>
          <a:xfrm>
            <a:off x="8000732" y="1330769"/>
            <a:ext cx="11626" cy="3680083"/>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271" y="1328306"/>
            <a:ext cx="0" cy="3692305"/>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1179" y="486151"/>
            <a:ext cx="10927350" cy="843316"/>
          </a:xfrm>
        </p:spPr>
        <p:txBody>
          <a:bodyPr/>
          <a:lstStyle/>
          <a:p>
            <a:r>
              <a:rPr lang="en-US" dirty="0">
                <a:solidFill>
                  <a:schemeClr val="bg1"/>
                </a:solidFill>
              </a:rPr>
              <a:t>…if cloud computing was transportation</a:t>
            </a:r>
          </a:p>
        </p:txBody>
      </p:sp>
      <p:sp>
        <p:nvSpPr>
          <p:cNvPr id="21" name="TextBox 20"/>
          <p:cNvSpPr txBox="1"/>
          <p:nvPr/>
        </p:nvSpPr>
        <p:spPr>
          <a:xfrm>
            <a:off x="388344" y="5012156"/>
            <a:ext cx="3806464" cy="1018203"/>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rPr>
              <a:t>…you can buy or lease a car and maintain it yourself</a:t>
            </a:r>
          </a:p>
        </p:txBody>
      </p:sp>
      <p:grpSp>
        <p:nvGrpSpPr>
          <p:cNvPr id="9" name="Group 8">
            <a:extLst>
              <a:ext uri="{FF2B5EF4-FFF2-40B4-BE49-F238E27FC236}">
                <a16:creationId xmlns:a16="http://schemas.microsoft.com/office/drawing/2014/main" id="{3948764C-8998-414D-8CD7-0FA681E9B132}"/>
              </a:ext>
            </a:extLst>
          </p:cNvPr>
          <p:cNvGrpSpPr/>
          <p:nvPr/>
        </p:nvGrpSpPr>
        <p:grpSpPr>
          <a:xfrm>
            <a:off x="4191273" y="1327003"/>
            <a:ext cx="3816968" cy="4457275"/>
            <a:chOff x="4145786" y="1210170"/>
            <a:chExt cx="4153073" cy="4849763"/>
          </a:xfrm>
        </p:grpSpPr>
        <p:sp>
          <p:nvSpPr>
            <p:cNvPr id="28" name="Mask right"/>
            <p:cNvSpPr/>
            <p:nvPr/>
          </p:nvSpPr>
          <p:spPr bwMode="auto">
            <a:xfrm>
              <a:off x="4155587" y="1210170"/>
              <a:ext cx="4143272" cy="4008235"/>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807" rtl="0" eaLnBrk="1" fontAlgn="base" latinLnBrk="0" hangingPunct="1">
                <a:lnSpc>
                  <a:spcPct val="100000"/>
                </a:lnSpc>
                <a:spcBef>
                  <a:spcPct val="0"/>
                </a:spcBef>
                <a:spcAft>
                  <a:spcPct val="0"/>
                </a:spcAft>
                <a:buClrTx/>
                <a:buSzTx/>
                <a:buFontTx/>
                <a:buNone/>
                <a:tabLst/>
                <a:defRPr/>
              </a:pPr>
              <a:endParaRPr kumimoji="0" lang="en-US" sz="183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TextBox 40"/>
            <p:cNvSpPr txBox="1"/>
            <p:nvPr/>
          </p:nvSpPr>
          <p:spPr>
            <a:xfrm>
              <a:off x="4145786" y="5229020"/>
              <a:ext cx="4141644" cy="830913"/>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endParaRPr>
            </a:p>
          </p:txBody>
        </p:sp>
      </p:grpSp>
      <p:sp>
        <p:nvSpPr>
          <p:cNvPr id="34" name="TextBox 33"/>
          <p:cNvSpPr txBox="1"/>
          <p:nvPr/>
        </p:nvSpPr>
        <p:spPr>
          <a:xfrm>
            <a:off x="7954810" y="5020607"/>
            <a:ext cx="3806464" cy="763668"/>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endParaRPr>
          </a:p>
        </p:txBody>
      </p:sp>
      <p:pic>
        <p:nvPicPr>
          <p:cNvPr id="12" name="Picture 11">
            <a:extLst>
              <a:ext uri="{FF2B5EF4-FFF2-40B4-BE49-F238E27FC236}">
                <a16:creationId xmlns:a16="http://schemas.microsoft.com/office/drawing/2014/main" id="{2B4E2929-F071-4056-A706-F32ED8C3798B}"/>
              </a:ext>
            </a:extLst>
          </p:cNvPr>
          <p:cNvPicPr>
            <a:picLocks noChangeAspect="1"/>
          </p:cNvPicPr>
          <p:nvPr/>
        </p:nvPicPr>
        <p:blipFill rotWithShape="1">
          <a:blip r:embed="rId5"/>
          <a:srcRect l="22416" t="19193" r="3474" b="1944"/>
          <a:stretch/>
        </p:blipFill>
        <p:spPr>
          <a:xfrm>
            <a:off x="8052372" y="1337680"/>
            <a:ext cx="3745846" cy="2657411"/>
          </a:xfrm>
          <a:prstGeom prst="rect">
            <a:avLst/>
          </a:prstGeom>
        </p:spPr>
      </p:pic>
      <p:sp>
        <p:nvSpPr>
          <p:cNvPr id="23" name="Mask right">
            <a:extLst>
              <a:ext uri="{FF2B5EF4-FFF2-40B4-BE49-F238E27FC236}">
                <a16:creationId xmlns:a16="http://schemas.microsoft.com/office/drawing/2014/main" id="{C974886F-3DB8-4A6C-823F-61E1D1D171D5}"/>
              </a:ext>
            </a:extLst>
          </p:cNvPr>
          <p:cNvSpPr/>
          <p:nvPr/>
        </p:nvSpPr>
        <p:spPr bwMode="auto">
          <a:xfrm>
            <a:off x="7990258" y="1328541"/>
            <a:ext cx="3807960" cy="3683852"/>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807" rtl="0" eaLnBrk="1" fontAlgn="base" latinLnBrk="0" hangingPunct="1">
              <a:lnSpc>
                <a:spcPct val="100000"/>
              </a:lnSpc>
              <a:spcBef>
                <a:spcPct val="0"/>
              </a:spcBef>
              <a:spcAft>
                <a:spcPct val="0"/>
              </a:spcAft>
              <a:buClrTx/>
              <a:buSzTx/>
              <a:buFontTx/>
              <a:buNone/>
              <a:tabLst/>
              <a:defRPr/>
            </a:pPr>
            <a:endParaRPr kumimoji="0" lang="en-US" sz="183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734925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a14="http://schemas.microsoft.com/office/drawing/2010/main" xmlns:a16="http://schemas.microsoft.com/office/drawing/2014/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5"/>
          <p:cNvSpPr>
            <a:spLocks/>
          </p:cNvSpPr>
          <p:nvPr/>
        </p:nvSpPr>
        <p:spPr bwMode="auto">
          <a:xfrm flipH="1">
            <a:off x="43393" y="4035697"/>
            <a:ext cx="3719705" cy="24156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algn="l" defTabSz="839824" rtl="0"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Segoe UI"/>
              <a:ea typeface="+mn-ea"/>
              <a:cs typeface="+mn-cs"/>
            </a:endParaRPr>
          </a:p>
        </p:txBody>
      </p:sp>
      <p:sp>
        <p:nvSpPr>
          <p:cNvPr id="32" name="TextBox 31"/>
          <p:cNvSpPr txBox="1"/>
          <p:nvPr/>
        </p:nvSpPr>
        <p:spPr>
          <a:xfrm>
            <a:off x="8003727" y="3994209"/>
            <a:ext cx="3806464" cy="1018182"/>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Serverless</a:t>
            </a:r>
          </a:p>
        </p:txBody>
      </p:sp>
      <p:sp>
        <p:nvSpPr>
          <p:cNvPr id="20" name="Freeform 95"/>
          <p:cNvSpPr>
            <a:spLocks/>
          </p:cNvSpPr>
          <p:nvPr/>
        </p:nvSpPr>
        <p:spPr bwMode="auto">
          <a:xfrm flipH="1">
            <a:off x="7450829" y="4062153"/>
            <a:ext cx="4349135" cy="28244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algn="l" defTabSz="839824" rtl="0"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Segoe UI"/>
              <a:ea typeface="+mn-ea"/>
              <a:cs typeface="+mn-cs"/>
            </a:endParaRPr>
          </a:p>
        </p:txBody>
      </p:sp>
      <p:sp>
        <p:nvSpPr>
          <p:cNvPr id="26" name="TextBox 25"/>
          <p:cNvSpPr txBox="1"/>
          <p:nvPr/>
        </p:nvSpPr>
        <p:spPr>
          <a:xfrm>
            <a:off x="4191271" y="5020609"/>
            <a:ext cx="3806464" cy="763637"/>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505050">
                    <a:lumMod val="95000"/>
                  </a:srgbClr>
                </a:solidFill>
                <a:effectLst/>
                <a:uLnTx/>
                <a:uFillTx/>
                <a:latin typeface="Segoe UI"/>
                <a:cs typeface="Segoe UI Semibold" panose="020B0702040204020203" pitchFamily="34" charset="0"/>
              </a:rPr>
              <a:t>…you can rent a car</a:t>
            </a:r>
          </a:p>
        </p:txBody>
      </p:sp>
      <p:grpSp>
        <p:nvGrpSpPr>
          <p:cNvPr id="8" name="PaaS"/>
          <p:cNvGrpSpPr/>
          <p:nvPr/>
        </p:nvGrpSpPr>
        <p:grpSpPr>
          <a:xfrm>
            <a:off x="4192769" y="1332565"/>
            <a:ext cx="3806464" cy="3679828"/>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PaaS</a:t>
              </a:r>
            </a:p>
          </p:txBody>
        </p:sp>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381812" y="1332578"/>
            <a:ext cx="3806464" cy="3679815"/>
            <a:chOff x="0" y="1215913"/>
            <a:chExt cx="4142232" cy="4004411"/>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IaaS</a:t>
              </a:r>
            </a:p>
          </p:txBody>
        </p:sp>
      </p:grpSp>
      <p:cxnSp>
        <p:nvCxnSpPr>
          <p:cNvPr id="35" name="Straight Connector 34"/>
          <p:cNvCxnSpPr/>
          <p:nvPr/>
        </p:nvCxnSpPr>
        <p:spPr>
          <a:xfrm>
            <a:off x="8000732" y="1330769"/>
            <a:ext cx="11626" cy="3680083"/>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271" y="1328306"/>
            <a:ext cx="0" cy="3692305"/>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1179" y="486151"/>
            <a:ext cx="10927350" cy="843316"/>
          </a:xfrm>
        </p:spPr>
        <p:txBody>
          <a:bodyPr/>
          <a:lstStyle/>
          <a:p>
            <a:r>
              <a:rPr lang="en-US" dirty="0">
                <a:solidFill>
                  <a:schemeClr val="bg1"/>
                </a:solidFill>
              </a:rPr>
              <a:t>…if cloud computing was transportation</a:t>
            </a:r>
          </a:p>
        </p:txBody>
      </p:sp>
      <p:sp>
        <p:nvSpPr>
          <p:cNvPr id="21" name="TextBox 20"/>
          <p:cNvSpPr txBox="1"/>
          <p:nvPr/>
        </p:nvSpPr>
        <p:spPr>
          <a:xfrm>
            <a:off x="388344" y="5012156"/>
            <a:ext cx="3806464" cy="1018254"/>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lvl="0" defTabSz="856890">
              <a:spcBef>
                <a:spcPts val="1102"/>
              </a:spcBef>
              <a:defRPr/>
            </a:pPr>
            <a:r>
              <a:rPr lang="en-US" sz="1838" kern="0" dirty="0">
                <a:solidFill>
                  <a:srgbClr val="0072C7"/>
                </a:solidFill>
              </a:rPr>
              <a:t>…you can buy or lease a car and maintain it yourself</a:t>
            </a:r>
          </a:p>
        </p:txBody>
      </p:sp>
      <p:sp>
        <p:nvSpPr>
          <p:cNvPr id="41" name="TextBox 40"/>
          <p:cNvSpPr txBox="1"/>
          <p:nvPr/>
        </p:nvSpPr>
        <p:spPr>
          <a:xfrm>
            <a:off x="4191273" y="5020610"/>
            <a:ext cx="3806464" cy="1272835"/>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rPr>
              <a:t>…you can rent a car and pay for having it around even when you are not driving </a:t>
            </a:r>
          </a:p>
        </p:txBody>
      </p:sp>
      <p:sp>
        <p:nvSpPr>
          <p:cNvPr id="34" name="TextBox 33"/>
          <p:cNvSpPr txBox="1"/>
          <p:nvPr/>
        </p:nvSpPr>
        <p:spPr>
          <a:xfrm>
            <a:off x="7954810" y="5020607"/>
            <a:ext cx="3806464" cy="763668"/>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endParaRPr>
          </a:p>
        </p:txBody>
      </p:sp>
      <p:pic>
        <p:nvPicPr>
          <p:cNvPr id="22" name="Picture 21">
            <a:extLst>
              <a:ext uri="{FF2B5EF4-FFF2-40B4-BE49-F238E27FC236}">
                <a16:creationId xmlns:a16="http://schemas.microsoft.com/office/drawing/2014/main" id="{D0725B8D-8E8A-4B4C-9683-25FB5BFF04A2}"/>
              </a:ext>
            </a:extLst>
          </p:cNvPr>
          <p:cNvPicPr>
            <a:picLocks noChangeAspect="1"/>
          </p:cNvPicPr>
          <p:nvPr/>
        </p:nvPicPr>
        <p:blipFill rotWithShape="1">
          <a:blip r:embed="rId5"/>
          <a:srcRect l="22416" t="19193" r="3474" b="1944"/>
          <a:stretch/>
        </p:blipFill>
        <p:spPr>
          <a:xfrm>
            <a:off x="8039493" y="1337680"/>
            <a:ext cx="3745846" cy="2657411"/>
          </a:xfrm>
          <a:prstGeom prst="rect">
            <a:avLst/>
          </a:prstGeom>
        </p:spPr>
      </p:pic>
      <p:sp>
        <p:nvSpPr>
          <p:cNvPr id="23" name="Mask right">
            <a:extLst>
              <a:ext uri="{FF2B5EF4-FFF2-40B4-BE49-F238E27FC236}">
                <a16:creationId xmlns:a16="http://schemas.microsoft.com/office/drawing/2014/main" id="{C974886F-3DB8-4A6C-823F-61E1D1D171D5}"/>
              </a:ext>
            </a:extLst>
          </p:cNvPr>
          <p:cNvSpPr/>
          <p:nvPr/>
        </p:nvSpPr>
        <p:spPr bwMode="auto">
          <a:xfrm>
            <a:off x="8003137" y="1321014"/>
            <a:ext cx="3807960" cy="3683852"/>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807" rtl="0" eaLnBrk="1" fontAlgn="base" latinLnBrk="0" hangingPunct="1">
              <a:lnSpc>
                <a:spcPct val="100000"/>
              </a:lnSpc>
              <a:spcBef>
                <a:spcPct val="0"/>
              </a:spcBef>
              <a:spcAft>
                <a:spcPct val="0"/>
              </a:spcAft>
              <a:buClrTx/>
              <a:buSzTx/>
              <a:buFontTx/>
              <a:buNone/>
              <a:tabLst/>
              <a:defRPr/>
            </a:pPr>
            <a:endParaRPr kumimoji="0" lang="en-US" sz="183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291043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a14="http://schemas.microsoft.com/office/drawing/2010/main" xmlns:a16="http://schemas.microsoft.com/office/drawing/2014/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5"/>
          <p:cNvSpPr>
            <a:spLocks/>
          </p:cNvSpPr>
          <p:nvPr/>
        </p:nvSpPr>
        <p:spPr bwMode="auto">
          <a:xfrm flipH="1">
            <a:off x="43393" y="4035697"/>
            <a:ext cx="3719705" cy="24156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algn="l" defTabSz="839824" rtl="0"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Segoe UI"/>
              <a:ea typeface="+mn-ea"/>
              <a:cs typeface="+mn-cs"/>
            </a:endParaRPr>
          </a:p>
        </p:txBody>
      </p:sp>
      <p:sp>
        <p:nvSpPr>
          <p:cNvPr id="32" name="TextBox 31"/>
          <p:cNvSpPr txBox="1"/>
          <p:nvPr/>
        </p:nvSpPr>
        <p:spPr>
          <a:xfrm>
            <a:off x="8003727" y="3994209"/>
            <a:ext cx="3806464" cy="1018182"/>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Serverless</a:t>
            </a:r>
          </a:p>
        </p:txBody>
      </p:sp>
      <p:sp>
        <p:nvSpPr>
          <p:cNvPr id="20" name="Freeform 95"/>
          <p:cNvSpPr>
            <a:spLocks/>
          </p:cNvSpPr>
          <p:nvPr/>
        </p:nvSpPr>
        <p:spPr bwMode="auto">
          <a:xfrm flipH="1">
            <a:off x="7450829" y="4062153"/>
            <a:ext cx="4349135" cy="28244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algn="l" defTabSz="839824" rtl="0"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Segoe UI"/>
              <a:ea typeface="+mn-ea"/>
              <a:cs typeface="+mn-cs"/>
            </a:endParaRPr>
          </a:p>
        </p:txBody>
      </p:sp>
      <p:sp>
        <p:nvSpPr>
          <p:cNvPr id="26" name="TextBox 25"/>
          <p:cNvSpPr txBox="1"/>
          <p:nvPr/>
        </p:nvSpPr>
        <p:spPr>
          <a:xfrm>
            <a:off x="4191271" y="5020609"/>
            <a:ext cx="3806464" cy="763637"/>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505050">
                    <a:lumMod val="95000"/>
                  </a:srgbClr>
                </a:solidFill>
                <a:effectLst/>
                <a:uLnTx/>
                <a:uFillTx/>
                <a:latin typeface="Segoe UI"/>
                <a:cs typeface="Segoe UI Semibold" panose="020B0702040204020203" pitchFamily="34" charset="0"/>
              </a:rPr>
              <a:t>…you can rent a car</a:t>
            </a:r>
          </a:p>
        </p:txBody>
      </p:sp>
      <p:grpSp>
        <p:nvGrpSpPr>
          <p:cNvPr id="8" name="PaaS"/>
          <p:cNvGrpSpPr/>
          <p:nvPr/>
        </p:nvGrpSpPr>
        <p:grpSpPr>
          <a:xfrm>
            <a:off x="4192769" y="1332565"/>
            <a:ext cx="3806464" cy="3679828"/>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PaaS</a:t>
              </a:r>
            </a:p>
          </p:txBody>
        </p:sp>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381812" y="1332578"/>
            <a:ext cx="3806464" cy="3679815"/>
            <a:chOff x="0" y="1215913"/>
            <a:chExt cx="4142232" cy="4004411"/>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algn="l" defTabSz="873855" rtl="0"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Segoe UI Semibold" panose="020B0702040204020203" pitchFamily="34" charset="0"/>
                  <a:cs typeface="Segoe UI Semibold" panose="020B0702040204020203" pitchFamily="34" charset="0"/>
                </a:rPr>
                <a:t>IaaS</a:t>
              </a:r>
            </a:p>
          </p:txBody>
        </p:sp>
      </p:grpSp>
      <p:cxnSp>
        <p:nvCxnSpPr>
          <p:cNvPr id="36" name="Straight Connector 35"/>
          <p:cNvCxnSpPr/>
          <p:nvPr/>
        </p:nvCxnSpPr>
        <p:spPr>
          <a:xfrm>
            <a:off x="4182882" y="1328306"/>
            <a:ext cx="0" cy="3692305"/>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1179" y="486151"/>
            <a:ext cx="10927350" cy="843316"/>
          </a:xfrm>
        </p:spPr>
        <p:txBody>
          <a:bodyPr/>
          <a:lstStyle/>
          <a:p>
            <a:r>
              <a:rPr lang="en-US" dirty="0">
                <a:solidFill>
                  <a:schemeClr val="bg1"/>
                </a:solidFill>
              </a:rPr>
              <a:t>…if cloud computing was transportation</a:t>
            </a:r>
          </a:p>
        </p:txBody>
      </p:sp>
      <p:sp>
        <p:nvSpPr>
          <p:cNvPr id="21" name="TextBox 20"/>
          <p:cNvSpPr txBox="1"/>
          <p:nvPr/>
        </p:nvSpPr>
        <p:spPr>
          <a:xfrm>
            <a:off x="388344" y="5012156"/>
            <a:ext cx="3806464" cy="1018254"/>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lvl="0" defTabSz="856890">
              <a:spcBef>
                <a:spcPts val="1102"/>
              </a:spcBef>
              <a:defRPr/>
            </a:pPr>
            <a:r>
              <a:rPr lang="en-US" sz="1838" kern="0" dirty="0">
                <a:solidFill>
                  <a:srgbClr val="0072C7"/>
                </a:solidFill>
              </a:rPr>
              <a:t>…you can buy or lease a car and maintain it yourself</a:t>
            </a:r>
          </a:p>
        </p:txBody>
      </p:sp>
      <p:sp>
        <p:nvSpPr>
          <p:cNvPr id="41" name="TextBox 40"/>
          <p:cNvSpPr txBox="1"/>
          <p:nvPr/>
        </p:nvSpPr>
        <p:spPr>
          <a:xfrm>
            <a:off x="4191273" y="5020610"/>
            <a:ext cx="3806464" cy="1272835"/>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rPr>
              <a:t>…you can rent a car and pay for having it around even when you are not driving </a:t>
            </a:r>
          </a:p>
        </p:txBody>
      </p:sp>
      <p:sp>
        <p:nvSpPr>
          <p:cNvPr id="34" name="TextBox 33"/>
          <p:cNvSpPr txBox="1"/>
          <p:nvPr/>
        </p:nvSpPr>
        <p:spPr>
          <a:xfrm>
            <a:off x="7954809" y="5020607"/>
            <a:ext cx="3806464" cy="1668381"/>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algn="l" defTabSz="856890" rtl="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rPr>
              <a:t>…you can use a ride sharing app pay only for transportation</a:t>
            </a:r>
          </a:p>
          <a:p>
            <a:pPr marL="0" marR="0" lvl="0" indent="0" algn="l" defTabSz="856890" rtl="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Segoe UI"/>
              <a:cs typeface="Segoe UI Semibold" panose="020B0702040204020203" pitchFamily="34" charset="0"/>
            </a:endParaRPr>
          </a:p>
        </p:txBody>
      </p:sp>
      <p:pic>
        <p:nvPicPr>
          <p:cNvPr id="22" name="Picture 21">
            <a:extLst>
              <a:ext uri="{FF2B5EF4-FFF2-40B4-BE49-F238E27FC236}">
                <a16:creationId xmlns:a16="http://schemas.microsoft.com/office/drawing/2014/main" id="{8CFC2BA6-851C-4004-BF23-CC29778A46A8}"/>
              </a:ext>
            </a:extLst>
          </p:cNvPr>
          <p:cNvPicPr>
            <a:picLocks noChangeAspect="1"/>
          </p:cNvPicPr>
          <p:nvPr/>
        </p:nvPicPr>
        <p:blipFill rotWithShape="1">
          <a:blip r:embed="rId5"/>
          <a:srcRect l="22416" t="19193" r="3474" b="1944"/>
          <a:stretch/>
        </p:blipFill>
        <p:spPr>
          <a:xfrm>
            <a:off x="8011585" y="1329467"/>
            <a:ext cx="3801755" cy="2665624"/>
          </a:xfrm>
          <a:prstGeom prst="rect">
            <a:avLst/>
          </a:prstGeom>
        </p:spPr>
      </p:pic>
      <p:cxnSp>
        <p:nvCxnSpPr>
          <p:cNvPr id="35" name="Straight Connector 34"/>
          <p:cNvCxnSpPr/>
          <p:nvPr/>
        </p:nvCxnSpPr>
        <p:spPr>
          <a:xfrm>
            <a:off x="7996244" y="1322380"/>
            <a:ext cx="11626" cy="3680083"/>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7767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a14="http://schemas.microsoft.com/office/drawing/2010/main" xmlns:a16="http://schemas.microsoft.com/office/drawing/2014/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Functions Architecture</a:t>
            </a:r>
          </a:p>
        </p:txBody>
      </p:sp>
      <p:grpSp>
        <p:nvGrpSpPr>
          <p:cNvPr id="21" name="Group 20"/>
          <p:cNvGrpSpPr/>
          <p:nvPr/>
        </p:nvGrpSpPr>
        <p:grpSpPr>
          <a:xfrm>
            <a:off x="2214425" y="1524063"/>
            <a:ext cx="6812619" cy="5055584"/>
            <a:chOff x="2213874" y="1523793"/>
            <a:chExt cx="4654197" cy="3738054"/>
          </a:xfrm>
        </p:grpSpPr>
        <p:sp>
          <p:nvSpPr>
            <p:cNvPr id="13" name="Rectangle 12"/>
            <p:cNvSpPr/>
            <p:nvPr/>
          </p:nvSpPr>
          <p:spPr>
            <a:xfrm>
              <a:off x="2213874" y="1523793"/>
              <a:ext cx="2288951" cy="2460493"/>
            </a:xfrm>
            <a:prstGeom prst="rect">
              <a:avLst/>
            </a:prstGeom>
            <a:solidFill>
              <a:srgbClr val="70AD47"/>
            </a:solidFill>
            <a:ln w="19050" cap="flat" cmpd="sng" algn="ctr">
              <a:solidFill>
                <a:sysClr val="window" lastClr="FFFFFF"/>
              </a:solidFill>
              <a:prstDash val="solid"/>
              <a:miter lim="800000"/>
            </a:ln>
            <a:effectLst/>
          </p:spPr>
          <p:txBody>
            <a:bodyPr rtlCol="0" anchor="ctr" anchorCtr="0"/>
            <a:lstStyle/>
            <a:p>
              <a:pPr algn="ctr" defTabSz="914225">
                <a:defRPr/>
              </a:pPr>
              <a:r>
                <a:rPr lang="en-US" sz="2400" kern="0" dirty="0">
                  <a:solidFill>
                    <a:prstClr val="white"/>
                  </a:solidFill>
                  <a:latin typeface="Calibri" panose="020F0502020204030204"/>
                </a:rPr>
                <a:t>Functions</a:t>
              </a:r>
            </a:p>
            <a:p>
              <a:pPr algn="ctr" defTabSz="914225">
                <a:defRPr/>
              </a:pPr>
              <a:r>
                <a:rPr lang="en-US" sz="2400" kern="0" dirty="0">
                  <a:solidFill>
                    <a:prstClr val="white"/>
                  </a:solidFill>
                  <a:latin typeface="Calibri" panose="020F0502020204030204"/>
                </a:rPr>
                <a:t>Runtime</a:t>
              </a:r>
            </a:p>
          </p:txBody>
        </p:sp>
        <p:sp>
          <p:nvSpPr>
            <p:cNvPr id="14" name="Rectangle 13"/>
            <p:cNvSpPr/>
            <p:nvPr/>
          </p:nvSpPr>
          <p:spPr>
            <a:xfrm>
              <a:off x="4912939" y="1523793"/>
              <a:ext cx="1929907" cy="2466752"/>
            </a:xfrm>
            <a:prstGeom prst="rect">
              <a:avLst/>
            </a:prstGeom>
            <a:solidFill>
              <a:srgbClr val="70AD47"/>
            </a:solidFill>
            <a:ln w="19050" cap="flat" cmpd="sng" algn="ctr">
              <a:solidFill>
                <a:sysClr val="window" lastClr="FFFFFF"/>
              </a:solidFill>
              <a:prstDash val="solid"/>
              <a:miter lim="800000"/>
            </a:ln>
            <a:effectLst/>
          </p:spPr>
          <p:txBody>
            <a:bodyPr rtlCol="0" anchor="ctr"/>
            <a:lstStyle/>
            <a:p>
              <a:pPr algn="ctr" defTabSz="914225">
                <a:defRPr/>
              </a:pPr>
              <a:r>
                <a:rPr lang="en-US" sz="2400" kern="0" dirty="0">
                  <a:solidFill>
                    <a:prstClr val="white"/>
                  </a:solidFill>
                  <a:latin typeface="Calibri" panose="020F0502020204030204"/>
                </a:rPr>
                <a:t>Functions Programming Interface</a:t>
              </a:r>
            </a:p>
          </p:txBody>
        </p:sp>
        <p:sp>
          <p:nvSpPr>
            <p:cNvPr id="15" name="Rectangle 14"/>
            <p:cNvSpPr/>
            <p:nvPr/>
          </p:nvSpPr>
          <p:spPr>
            <a:xfrm>
              <a:off x="2213874" y="4149780"/>
              <a:ext cx="4654197" cy="1112067"/>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2400" kern="0" dirty="0">
                  <a:solidFill>
                    <a:prstClr val="white"/>
                  </a:solidFill>
                  <a:latin typeface="Calibri" panose="020F0502020204030204"/>
                </a:rPr>
                <a:t>App Service </a:t>
              </a:r>
            </a:p>
            <a:p>
              <a:pPr algn="ctr" defTabSz="914225">
                <a:defRPr/>
              </a:pPr>
              <a:r>
                <a:rPr lang="en-US" sz="2400" kern="0" dirty="0">
                  <a:solidFill>
                    <a:prstClr val="white"/>
                  </a:solidFill>
                  <a:latin typeface="Calibri" panose="020F0502020204030204"/>
                </a:rPr>
                <a:t>App Hosting Plans</a:t>
              </a:r>
            </a:p>
          </p:txBody>
        </p:sp>
        <p:sp>
          <p:nvSpPr>
            <p:cNvPr id="16" name="Rectangle 15"/>
            <p:cNvSpPr/>
            <p:nvPr/>
          </p:nvSpPr>
          <p:spPr>
            <a:xfrm>
              <a:off x="2318320" y="1973787"/>
              <a:ext cx="324484" cy="1505309"/>
            </a:xfrm>
            <a:prstGeom prst="rect">
              <a:avLst/>
            </a:prstGeom>
            <a:solidFill>
              <a:srgbClr val="FFC000"/>
            </a:solidFill>
            <a:ln w="19050" cap="flat" cmpd="sng" algn="ctr">
              <a:solidFill>
                <a:sysClr val="window" lastClr="FFFFFF"/>
              </a:solidFill>
              <a:prstDash val="solid"/>
              <a:miter lim="800000"/>
            </a:ln>
            <a:effectLst/>
          </p:spPr>
          <p:txBody>
            <a:bodyPr vert="vert" rtlCol="0" anchor="ctr" anchorCtr="0"/>
            <a:lstStyle/>
            <a:p>
              <a:pPr algn="ctr" defTabSz="914225">
                <a:defRPr/>
              </a:pPr>
              <a:r>
                <a:rPr lang="en-US" sz="1800" kern="0" dirty="0">
                  <a:solidFill>
                    <a:prstClr val="white"/>
                  </a:solidFill>
                  <a:latin typeface="Calibri" panose="020F0502020204030204"/>
                </a:rPr>
                <a:t>Triggers</a:t>
              </a:r>
            </a:p>
          </p:txBody>
        </p:sp>
        <p:cxnSp>
          <p:nvCxnSpPr>
            <p:cNvPr id="17" name="Straight Arrow Connector 16"/>
            <p:cNvCxnSpPr/>
            <p:nvPr/>
          </p:nvCxnSpPr>
          <p:spPr>
            <a:xfrm>
              <a:off x="4502825" y="2251884"/>
              <a:ext cx="410114" cy="0"/>
            </a:xfrm>
            <a:prstGeom prst="straightConnector1">
              <a:avLst/>
            </a:prstGeom>
            <a:noFill/>
            <a:ln w="28575" cap="flat" cmpd="sng" algn="ctr">
              <a:solidFill>
                <a:srgbClr val="5B9BD5"/>
              </a:solidFill>
              <a:prstDash val="solid"/>
              <a:miter lim="800000"/>
              <a:tailEnd type="triangle"/>
            </a:ln>
            <a:effectLst/>
          </p:spPr>
        </p:cxnSp>
        <p:cxnSp>
          <p:nvCxnSpPr>
            <p:cNvPr id="18" name="Straight Arrow Connector 17"/>
            <p:cNvCxnSpPr/>
            <p:nvPr/>
          </p:nvCxnSpPr>
          <p:spPr>
            <a:xfrm flipH="1">
              <a:off x="4502825" y="3392820"/>
              <a:ext cx="410114" cy="0"/>
            </a:xfrm>
            <a:prstGeom prst="straightConnector1">
              <a:avLst/>
            </a:prstGeom>
            <a:noFill/>
            <a:ln w="28575" cap="flat" cmpd="sng" algn="ctr">
              <a:solidFill>
                <a:srgbClr val="5B9BD5"/>
              </a:solidFill>
              <a:prstDash val="solid"/>
              <a:miter lim="800000"/>
              <a:tailEnd type="triangle"/>
            </a:ln>
            <a:effectLst/>
          </p:spPr>
        </p:cxnSp>
        <p:sp>
          <p:nvSpPr>
            <p:cNvPr id="19" name="Rectangle 18"/>
            <p:cNvSpPr/>
            <p:nvPr/>
          </p:nvSpPr>
          <p:spPr>
            <a:xfrm>
              <a:off x="2265014" y="1579071"/>
              <a:ext cx="2203569" cy="285090"/>
            </a:xfrm>
            <a:prstGeom prst="rect">
              <a:avLst/>
            </a:prstGeom>
            <a:solidFill>
              <a:srgbClr val="FFC000"/>
            </a:solidFill>
            <a:ln w="19050" cap="flat" cmpd="sng" algn="ctr">
              <a:solidFill>
                <a:sysClr val="window" lastClr="FFFFFF"/>
              </a:solidFill>
              <a:prstDash val="solid"/>
              <a:miter lim="800000"/>
            </a:ln>
            <a:effectLst/>
          </p:spPr>
          <p:txBody>
            <a:bodyPr vert="horz" rtlCol="0" anchor="ctr"/>
            <a:lstStyle/>
            <a:p>
              <a:pPr algn="ctr" defTabSz="914225">
                <a:defRPr/>
              </a:pPr>
              <a:r>
                <a:rPr lang="en-US" sz="1800" kern="0" dirty="0">
                  <a:solidFill>
                    <a:prstClr val="white"/>
                  </a:solidFill>
                  <a:latin typeface="Calibri" panose="020F0502020204030204"/>
                </a:rPr>
                <a:t>Input Bindings</a:t>
              </a:r>
              <a:endParaRPr lang="en-US" sz="2000" kern="0" dirty="0">
                <a:solidFill>
                  <a:prstClr val="white"/>
                </a:solidFill>
                <a:latin typeface="Calibri" panose="020F0502020204030204"/>
              </a:endParaRPr>
            </a:p>
          </p:txBody>
        </p:sp>
        <p:sp>
          <p:nvSpPr>
            <p:cNvPr id="20" name="Rectangle 19"/>
            <p:cNvSpPr/>
            <p:nvPr/>
          </p:nvSpPr>
          <p:spPr>
            <a:xfrm>
              <a:off x="2248114" y="3628158"/>
              <a:ext cx="2220469" cy="285090"/>
            </a:xfrm>
            <a:prstGeom prst="rect">
              <a:avLst/>
            </a:prstGeom>
            <a:solidFill>
              <a:srgbClr val="FFC000"/>
            </a:solidFill>
            <a:ln w="19050" cap="flat" cmpd="sng" algn="ctr">
              <a:solidFill>
                <a:sysClr val="window" lastClr="FFFFFF"/>
              </a:solidFill>
              <a:prstDash val="solid"/>
              <a:miter lim="800000"/>
            </a:ln>
            <a:effectLst/>
          </p:spPr>
          <p:txBody>
            <a:bodyPr vert="horz" rtlCol="0" anchor="ctr"/>
            <a:lstStyle/>
            <a:p>
              <a:pPr algn="ctr" defTabSz="914225">
                <a:defRPr/>
              </a:pPr>
              <a:r>
                <a:rPr lang="en-US" sz="1800" kern="0" dirty="0">
                  <a:solidFill>
                    <a:prstClr val="white"/>
                  </a:solidFill>
                  <a:latin typeface="Calibri" panose="020F0502020204030204"/>
                </a:rPr>
                <a:t>Output  Bindings</a:t>
              </a:r>
              <a:endParaRPr lang="en-US" sz="2000" kern="0" dirty="0">
                <a:solidFill>
                  <a:prstClr val="white"/>
                </a:solidFill>
                <a:latin typeface="Calibri" panose="020F0502020204030204"/>
              </a:endParaRPr>
            </a:p>
          </p:txBody>
        </p:sp>
      </p:grpSp>
    </p:spTree>
    <p:extLst>
      <p:ext uri="{BB962C8B-B14F-4D97-AF65-F5344CB8AC3E}">
        <p14:creationId xmlns:p14="http://schemas.microsoft.com/office/powerpoint/2010/main" val="196761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Juan Carlos Martínez García</a:t>
            </a:r>
          </a:p>
        </p:txBody>
      </p:sp>
      <p:sp>
        <p:nvSpPr>
          <p:cNvPr id="3" name="Marcador de texto 2"/>
          <p:cNvSpPr>
            <a:spLocks noGrp="1"/>
          </p:cNvSpPr>
          <p:nvPr>
            <p:ph type="body" sz="quarter" idx="12"/>
          </p:nvPr>
        </p:nvSpPr>
        <p:spPr/>
        <p:txBody>
          <a:bodyPr/>
          <a:lstStyle/>
          <a:p>
            <a:r>
              <a:rPr lang="en-US" dirty="0"/>
              <a:t>Cloud Solutions Developer</a:t>
            </a:r>
          </a:p>
        </p:txBody>
      </p:sp>
      <p:sp>
        <p:nvSpPr>
          <p:cNvPr id="4" name="Marcador de texto 3"/>
          <p:cNvSpPr>
            <a:spLocks noGrp="1"/>
          </p:cNvSpPr>
          <p:nvPr>
            <p:ph type="body" sz="quarter" idx="13"/>
          </p:nvPr>
        </p:nvSpPr>
        <p:spPr/>
        <p:txBody>
          <a:bodyPr/>
          <a:lstStyle/>
          <a:p>
            <a:r>
              <a:rPr lang="en-US" dirty="0"/>
              <a:t>ENCAMINA</a:t>
            </a:r>
          </a:p>
        </p:txBody>
      </p:sp>
      <p:sp>
        <p:nvSpPr>
          <p:cNvPr id="5" name="Marcador de texto 4"/>
          <p:cNvSpPr>
            <a:spLocks noGrp="1"/>
          </p:cNvSpPr>
          <p:nvPr>
            <p:ph type="body" sz="quarter" idx="14"/>
          </p:nvPr>
        </p:nvSpPr>
        <p:spPr/>
        <p:txBody>
          <a:bodyPr/>
          <a:lstStyle/>
          <a:p>
            <a:r>
              <a:rPr lang="en-US" dirty="0"/>
              <a:t>http://blogs.encamina.com/piensa-en-software-desarrolla-en-colores/</a:t>
            </a:r>
          </a:p>
        </p:txBody>
      </p:sp>
      <p:sp>
        <p:nvSpPr>
          <p:cNvPr id="6" name="Marcador de texto 5"/>
          <p:cNvSpPr>
            <a:spLocks noGrp="1"/>
          </p:cNvSpPr>
          <p:nvPr>
            <p:ph type="body" sz="quarter" idx="15"/>
          </p:nvPr>
        </p:nvSpPr>
        <p:spPr/>
        <p:txBody>
          <a:bodyPr/>
          <a:lstStyle/>
          <a:p>
            <a:r>
              <a:rPr lang="en-US" dirty="0"/>
              <a:t>@jcmartinezg23</a:t>
            </a:r>
          </a:p>
        </p:txBody>
      </p:sp>
      <p:pic>
        <p:nvPicPr>
          <p:cNvPr id="10" name="Picture Placeholder 9" descr="A person in glasses looking at the camera&#10;&#10;Description generated with very high confidence">
            <a:extLst>
              <a:ext uri="{FF2B5EF4-FFF2-40B4-BE49-F238E27FC236}">
                <a16:creationId xmlns:a16="http://schemas.microsoft.com/office/drawing/2014/main" id="{050C9158-5361-4DFF-A79A-4626F62A07B6}"/>
              </a:ext>
            </a:extLst>
          </p:cNvPr>
          <p:cNvPicPr>
            <a:picLocks noGrp="1" noChangeAspect="1"/>
          </p:cNvPicPr>
          <p:nvPr>
            <p:ph type="pic" sz="quarter" idx="16"/>
          </p:nvPr>
        </p:nvPicPr>
        <p:blipFill>
          <a:blip r:embed="rId3"/>
          <a:srcRect l="37" r="37"/>
          <a:stretch>
            <a:fillRect/>
          </a:stretch>
        </p:blipFill>
        <p:spPr/>
      </p:pic>
      <p:sp>
        <p:nvSpPr>
          <p:cNvPr id="8" name="Marcador de texto 7"/>
          <p:cNvSpPr>
            <a:spLocks noGrp="1"/>
          </p:cNvSpPr>
          <p:nvPr>
            <p:ph type="body" sz="quarter" idx="17"/>
          </p:nvPr>
        </p:nvSpPr>
        <p:spPr/>
        <p:txBody>
          <a:bodyPr/>
          <a:lstStyle/>
          <a:p>
            <a:r>
              <a:rPr lang="es-ES" dirty="0"/>
              <a:t>Developer at ENCAMINA. Hago cosas.</a:t>
            </a:r>
            <a:endParaRPr lang="en-US" dirty="0"/>
          </a:p>
        </p:txBody>
      </p:sp>
      <p:pic>
        <p:nvPicPr>
          <p:cNvPr id="12" name="Picture 11" descr="A close up of text on a whiteboard&#10;&#10;Description generated with high confidence">
            <a:extLst>
              <a:ext uri="{FF2B5EF4-FFF2-40B4-BE49-F238E27FC236}">
                <a16:creationId xmlns:a16="http://schemas.microsoft.com/office/drawing/2014/main" id="{D45A6169-1BEE-4C12-995D-6B34CE363AA9}"/>
              </a:ext>
            </a:extLst>
          </p:cNvPr>
          <p:cNvPicPr>
            <a:picLocks noChangeAspect="1"/>
          </p:cNvPicPr>
          <p:nvPr/>
        </p:nvPicPr>
        <p:blipFill>
          <a:blip r:embed="rId4"/>
          <a:stretch>
            <a:fillRect/>
          </a:stretch>
        </p:blipFill>
        <p:spPr>
          <a:xfrm>
            <a:off x="794283" y="168318"/>
            <a:ext cx="2303766" cy="767923"/>
          </a:xfrm>
          <a:prstGeom prst="rect">
            <a:avLst/>
          </a:prstGeom>
        </p:spPr>
      </p:pic>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99" y="448699"/>
            <a:ext cx="10801919" cy="1231106"/>
          </a:xfrm>
        </p:spPr>
        <p:txBody>
          <a:bodyPr/>
          <a:lstStyle/>
          <a:p>
            <a:r>
              <a:rPr lang="en-US" sz="4000" dirty="0"/>
              <a:t>Best practices for the “Functions” programming model</a:t>
            </a:r>
          </a:p>
        </p:txBody>
      </p:sp>
      <p:sp>
        <p:nvSpPr>
          <p:cNvPr id="3" name="Text Placeholder 2"/>
          <p:cNvSpPr>
            <a:spLocks noGrp="1"/>
          </p:cNvSpPr>
          <p:nvPr>
            <p:ph type="body" sz="quarter" idx="10"/>
          </p:nvPr>
        </p:nvSpPr>
        <p:spPr>
          <a:xfrm>
            <a:off x="576699" y="1853056"/>
            <a:ext cx="10967489" cy="1465016"/>
          </a:xfrm>
        </p:spPr>
        <p:txBody>
          <a:bodyPr/>
          <a:lstStyle/>
          <a:p>
            <a:pPr marL="571390" indent="-571390">
              <a:buFont typeface="Arial" charset="0"/>
              <a:buChar char="•"/>
            </a:pPr>
            <a:r>
              <a:rPr lang="en-US" dirty="0"/>
              <a:t>Functions </a:t>
            </a:r>
            <a:r>
              <a:rPr lang="en-US" i="1" dirty="0"/>
              <a:t>should</a:t>
            </a:r>
            <a:r>
              <a:rPr lang="en-US" dirty="0"/>
              <a:t> “do one thing”</a:t>
            </a:r>
          </a:p>
          <a:p>
            <a:pPr marL="571390" indent="-571390">
              <a:buFont typeface="Arial" charset="0"/>
              <a:buChar char="•"/>
            </a:pPr>
            <a:r>
              <a:rPr lang="en-US" dirty="0"/>
              <a:t>Functions </a:t>
            </a:r>
            <a:r>
              <a:rPr lang="en-US" i="1" dirty="0"/>
              <a:t>should</a:t>
            </a:r>
            <a:r>
              <a:rPr lang="en-US" dirty="0"/>
              <a:t> be stateless and idempotent</a:t>
            </a:r>
          </a:p>
          <a:p>
            <a:pPr marL="571390" indent="-571390">
              <a:buFont typeface="Arial" charset="0"/>
              <a:buChar char="•"/>
            </a:pPr>
            <a:r>
              <a:rPr lang="en-US" dirty="0"/>
              <a:t>Functions </a:t>
            </a:r>
            <a:r>
              <a:rPr lang="en-US" i="1" dirty="0"/>
              <a:t>should</a:t>
            </a:r>
            <a:r>
              <a:rPr lang="en-US" dirty="0"/>
              <a:t> finish as quickly as possible</a:t>
            </a:r>
          </a:p>
        </p:txBody>
      </p:sp>
      <p:sp>
        <p:nvSpPr>
          <p:cNvPr id="4" name="Rectangle 3"/>
          <p:cNvSpPr/>
          <p:nvPr/>
        </p:nvSpPr>
        <p:spPr bwMode="auto">
          <a:xfrm>
            <a:off x="1077951" y="3822469"/>
            <a:ext cx="2367083" cy="22418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5" name="Rectangle 4"/>
          <p:cNvSpPr/>
          <p:nvPr/>
        </p:nvSpPr>
        <p:spPr bwMode="auto">
          <a:xfrm>
            <a:off x="4812266" y="3822471"/>
            <a:ext cx="2367083" cy="22418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6" name="Rectangle 5"/>
          <p:cNvSpPr/>
          <p:nvPr/>
        </p:nvSpPr>
        <p:spPr bwMode="auto">
          <a:xfrm>
            <a:off x="8546580" y="3822470"/>
            <a:ext cx="2367083" cy="22418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7" name="TextBox 6"/>
          <p:cNvSpPr txBox="1"/>
          <p:nvPr/>
        </p:nvSpPr>
        <p:spPr>
          <a:xfrm>
            <a:off x="1297125" y="3857864"/>
            <a:ext cx="1928735" cy="2244527"/>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3798" kern="0">
                <a:solidFill>
                  <a:schemeClr val="bg2"/>
                </a:solidFill>
              </a:rPr>
              <a:t>1</a:t>
            </a:r>
            <a:endParaRPr lang="en-US" sz="13798" kern="0" dirty="0" err="1">
              <a:solidFill>
                <a:schemeClr val="bg2"/>
              </a:solidFill>
            </a:endParaRPr>
          </a:p>
        </p:txBody>
      </p:sp>
      <p:graphicFrame>
        <p:nvGraphicFramePr>
          <p:cNvPr id="14" name="Diagram 13"/>
          <p:cNvGraphicFramePr/>
          <p:nvPr>
            <p:extLst/>
          </p:nvPr>
        </p:nvGraphicFramePr>
        <p:xfrm>
          <a:off x="4880452" y="3995722"/>
          <a:ext cx="2209138" cy="1891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8801239" y="4038515"/>
            <a:ext cx="1857765" cy="1805577"/>
          </a:xfrm>
          <a:prstGeom prst="ellipse">
            <a:avLst/>
          </a:prstGeom>
          <a:noFill/>
          <a:ln w="762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cxnSp>
        <p:nvCxnSpPr>
          <p:cNvPr id="17" name="Straight Connector 16"/>
          <p:cNvCxnSpPr/>
          <p:nvPr/>
        </p:nvCxnSpPr>
        <p:spPr>
          <a:xfrm>
            <a:off x="9730120" y="4120964"/>
            <a:ext cx="0" cy="225438"/>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730120" y="4233683"/>
            <a:ext cx="415387" cy="707620"/>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730121" y="4889160"/>
            <a:ext cx="503058" cy="52143"/>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9626274" y="4797274"/>
            <a:ext cx="206129" cy="229590"/>
          </a:xfrm>
          <a:prstGeom prst="ellipse">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111820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and scaling</a:t>
            </a:r>
          </a:p>
        </p:txBody>
      </p:sp>
      <p:sp>
        <p:nvSpPr>
          <p:cNvPr id="4" name="Content Placeholder 3">
            <a:extLst>
              <a:ext uri="{FF2B5EF4-FFF2-40B4-BE49-F238E27FC236}">
                <a16:creationId xmlns:a16="http://schemas.microsoft.com/office/drawing/2014/main" id="{AEEF59E4-120F-432C-8241-2DB85D71D43B}"/>
              </a:ext>
            </a:extLst>
          </p:cNvPr>
          <p:cNvSpPr>
            <a:spLocks noGrp="1"/>
          </p:cNvSpPr>
          <p:nvPr>
            <p:ph sz="quarter" idx="12"/>
          </p:nvPr>
        </p:nvSpPr>
        <p:spPr>
          <a:xfrm>
            <a:off x="588263" y="1187620"/>
            <a:ext cx="5059525" cy="3533275"/>
          </a:xfrm>
        </p:spPr>
        <p:txBody>
          <a:bodyPr/>
          <a:lstStyle/>
          <a:p>
            <a:pPr marL="0" indent="0">
              <a:buNone/>
            </a:pPr>
            <a:r>
              <a:rPr lang="en-US" u="sng" dirty="0"/>
              <a:t>Dynamic</a:t>
            </a:r>
          </a:p>
          <a:p>
            <a:pPr marL="0" indent="0">
              <a:buNone/>
            </a:pPr>
            <a:r>
              <a:rPr lang="en-US" sz="2800" dirty="0">
                <a:latin typeface="Segoe UI Semilight" panose="020B0402040204020203" pitchFamily="34" charset="0"/>
                <a:cs typeface="Segoe UI Semilight" panose="020B0402040204020203" pitchFamily="34" charset="0"/>
              </a:rPr>
              <a:t>Platform handles scalability</a:t>
            </a:r>
          </a:p>
          <a:p>
            <a:pPr marL="0" indent="0">
              <a:buNone/>
            </a:pPr>
            <a:r>
              <a:rPr lang="en-US" sz="2800" dirty="0">
                <a:latin typeface="Segoe UI Semilight" panose="020B0402040204020203" pitchFamily="34" charset="0"/>
                <a:cs typeface="Segoe UI Semilight" panose="020B0402040204020203" pitchFamily="34" charset="0"/>
              </a:rPr>
              <a:t>Pay based on </a:t>
            </a:r>
          </a:p>
          <a:p>
            <a:r>
              <a:rPr lang="en-US" sz="2800" dirty="0">
                <a:latin typeface="Segoe UI Semilight" panose="020B0402040204020203" pitchFamily="34" charset="0"/>
                <a:cs typeface="Segoe UI Semilight" panose="020B0402040204020203" pitchFamily="34" charset="0"/>
              </a:rPr>
              <a:t># of executions</a:t>
            </a:r>
          </a:p>
          <a:p>
            <a:r>
              <a:rPr lang="en-US" sz="2800" dirty="0">
                <a:latin typeface="Segoe UI Semilight" panose="020B0402040204020203" pitchFamily="34" charset="0"/>
                <a:cs typeface="Segoe UI Semilight" panose="020B0402040204020203" pitchFamily="34" charset="0"/>
              </a:rPr>
              <a:t>Amount of memory</a:t>
            </a:r>
          </a:p>
          <a:p>
            <a:r>
              <a:rPr lang="en-US" sz="2800" dirty="0">
                <a:latin typeface="Segoe UI Semilight" panose="020B0402040204020203" pitchFamily="34" charset="0"/>
                <a:cs typeface="Segoe UI Semilight" panose="020B0402040204020203" pitchFamily="34" charset="0"/>
              </a:rPr>
              <a:t>Duration of execution</a:t>
            </a:r>
          </a:p>
          <a:p>
            <a:endParaRPr lang="en-US" dirty="0"/>
          </a:p>
        </p:txBody>
      </p:sp>
      <p:sp>
        <p:nvSpPr>
          <p:cNvPr id="5" name="Content Placeholder 4">
            <a:extLst>
              <a:ext uri="{FF2B5EF4-FFF2-40B4-BE49-F238E27FC236}">
                <a16:creationId xmlns:a16="http://schemas.microsoft.com/office/drawing/2014/main" id="{DC7B597F-5D6B-4278-B2F9-4F9B497CCCF3}"/>
              </a:ext>
            </a:extLst>
          </p:cNvPr>
          <p:cNvSpPr>
            <a:spLocks noGrp="1"/>
          </p:cNvSpPr>
          <p:nvPr>
            <p:ph sz="quarter" idx="13"/>
          </p:nvPr>
        </p:nvSpPr>
        <p:spPr>
          <a:xfrm>
            <a:off x="6542656" y="1187620"/>
            <a:ext cx="5378549" cy="3877985"/>
          </a:xfrm>
        </p:spPr>
        <p:txBody>
          <a:bodyPr/>
          <a:lstStyle/>
          <a:p>
            <a:pPr marL="0" indent="0">
              <a:buNone/>
            </a:pPr>
            <a:r>
              <a:rPr lang="en-US" u="sng" dirty="0"/>
              <a:t>Dedicated</a:t>
            </a:r>
          </a:p>
          <a:p>
            <a:pPr marL="0" indent="0">
              <a:buNone/>
            </a:pPr>
            <a:r>
              <a:rPr lang="en-US" dirty="0"/>
              <a:t>Choose any of the App Service plan tiers</a:t>
            </a:r>
          </a:p>
          <a:p>
            <a:r>
              <a:rPr lang="en-US" dirty="0"/>
              <a:t>Basic, Standard, Premium</a:t>
            </a:r>
          </a:p>
          <a:p>
            <a:r>
              <a:rPr lang="en-US" dirty="0"/>
              <a:t>Pay based on # and size of reserved VMs</a:t>
            </a:r>
          </a:p>
          <a:p>
            <a:r>
              <a:rPr lang="en-US" dirty="0"/>
              <a:t>You’re responsible for scale</a:t>
            </a:r>
          </a:p>
          <a:p>
            <a:pPr marL="0" indent="0">
              <a:buNone/>
            </a:pPr>
            <a:endParaRPr lang="en-US" dirty="0"/>
          </a:p>
        </p:txBody>
      </p:sp>
      <p:sp>
        <p:nvSpPr>
          <p:cNvPr id="6" name="Arrow: Up 5">
            <a:extLst>
              <a:ext uri="{FF2B5EF4-FFF2-40B4-BE49-F238E27FC236}">
                <a16:creationId xmlns:a16="http://schemas.microsoft.com/office/drawing/2014/main" id="{1ED71946-CC12-477D-A4CE-2AA65BBA6918}"/>
              </a:ext>
            </a:extLst>
          </p:cNvPr>
          <p:cNvSpPr/>
          <p:nvPr/>
        </p:nvSpPr>
        <p:spPr bwMode="auto">
          <a:xfrm>
            <a:off x="746106" y="4720895"/>
            <a:ext cx="4184922" cy="167990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Popular!</a:t>
            </a:r>
          </a:p>
        </p:txBody>
      </p:sp>
      <p:sp>
        <p:nvSpPr>
          <p:cNvPr id="7" name="Arrow: Up 6">
            <a:extLst>
              <a:ext uri="{FF2B5EF4-FFF2-40B4-BE49-F238E27FC236}">
                <a16:creationId xmlns:a16="http://schemas.microsoft.com/office/drawing/2014/main" id="{F693E888-4239-4598-B24A-F0A3DE8B1B19}"/>
              </a:ext>
            </a:extLst>
          </p:cNvPr>
          <p:cNvSpPr/>
          <p:nvPr/>
        </p:nvSpPr>
        <p:spPr bwMode="auto">
          <a:xfrm>
            <a:off x="6592469" y="4720895"/>
            <a:ext cx="4184922" cy="167990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Great if you already have an app service</a:t>
            </a:r>
          </a:p>
        </p:txBody>
      </p:sp>
    </p:spTree>
    <p:extLst>
      <p:ext uri="{BB962C8B-B14F-4D97-AF65-F5344CB8AC3E}">
        <p14:creationId xmlns:p14="http://schemas.microsoft.com/office/powerpoint/2010/main" val="10124015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Ver las imÃ¡genes de origen">
            <a:extLst>
              <a:ext uri="{FF2B5EF4-FFF2-40B4-BE49-F238E27FC236}">
                <a16:creationId xmlns:a16="http://schemas.microsoft.com/office/drawing/2014/main" id="{2BD8C391-6BF8-433C-A97F-C5678124F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0860"/>
            <a:ext cx="12192000" cy="581714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0B03293-5A47-414F-8EEC-0711A2913CC3}"/>
              </a:ext>
            </a:extLst>
          </p:cNvPr>
          <p:cNvSpPr>
            <a:spLocks noGrp="1"/>
          </p:cNvSpPr>
          <p:nvPr>
            <p:ph type="title"/>
          </p:nvPr>
        </p:nvSpPr>
        <p:spPr>
          <a:xfrm>
            <a:off x="978950" y="136524"/>
            <a:ext cx="10240453" cy="800951"/>
          </a:xfrm>
          <a:noFill/>
        </p:spPr>
        <p:txBody>
          <a:bodyPr/>
          <a:lstStyle/>
          <a:p>
            <a:r>
              <a:rPr lang="en-US" dirty="0"/>
              <a:t>Demo Azure Functions </a:t>
            </a:r>
            <a:r>
              <a:rPr lang="en-US" dirty="0" err="1"/>
              <a:t>escalando</a:t>
            </a:r>
            <a:endParaRPr lang="es-ES" dirty="0"/>
          </a:p>
        </p:txBody>
      </p:sp>
      <p:sp>
        <p:nvSpPr>
          <p:cNvPr id="4" name="Slide Number Placeholder 3">
            <a:extLst>
              <a:ext uri="{FF2B5EF4-FFF2-40B4-BE49-F238E27FC236}">
                <a16:creationId xmlns:a16="http://schemas.microsoft.com/office/drawing/2014/main" id="{D3E5040D-42EB-41BF-9D10-9F8FF7066B9C}"/>
              </a:ext>
            </a:extLst>
          </p:cNvPr>
          <p:cNvSpPr>
            <a:spLocks noGrp="1"/>
          </p:cNvSpPr>
          <p:nvPr>
            <p:ph type="sldNum" sz="quarter" idx="4294967295"/>
          </p:nvPr>
        </p:nvSpPr>
        <p:spPr>
          <a:xfrm>
            <a:off x="10866438" y="6530975"/>
            <a:ext cx="1325562" cy="190500"/>
          </a:xfrm>
          <a:prstGeom prst="rect">
            <a:avLst/>
          </a:prstGeom>
        </p:spPr>
        <p:txBody>
          <a:bodyPr/>
          <a:lstStyle/>
          <a:p>
            <a:fld id="{D23C339E-6384-4B7D-8AAA-399CE7159230}"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305159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61F717-842B-4517-874D-8C9196604007}"/>
              </a:ext>
            </a:extLst>
          </p:cNvPr>
          <p:cNvSpPr>
            <a:spLocks noGrp="1"/>
          </p:cNvSpPr>
          <p:nvPr>
            <p:ph type="body" sz="quarter" idx="10"/>
          </p:nvPr>
        </p:nvSpPr>
        <p:spPr>
          <a:xfrm>
            <a:off x="519248" y="1447799"/>
            <a:ext cx="11151917" cy="4247746"/>
          </a:xfrm>
        </p:spPr>
        <p:txBody>
          <a:bodyPr/>
          <a:lstStyle/>
          <a:p>
            <a:r>
              <a:rPr lang="en-US" dirty="0"/>
              <a:t>HTTP Error 429 </a:t>
            </a:r>
            <a:r>
              <a:rPr lang="en-US" dirty="0">
                <a:sym typeface="Wingdings" panose="05000000000000000000" pitchFamily="2" charset="2"/>
              </a:rPr>
              <a:t> Too many requests  </a:t>
            </a:r>
          </a:p>
          <a:p>
            <a:endParaRPr lang="en-US" dirty="0">
              <a:sym typeface="Wingdings" panose="05000000000000000000" pitchFamily="2" charset="2"/>
            </a:endParaRPr>
          </a:p>
          <a:p>
            <a:r>
              <a:rPr lang="en-US" dirty="0">
                <a:sym typeface="Wingdings" panose="05000000000000000000" pitchFamily="2" charset="2"/>
              </a:rPr>
              <a:t>S</a:t>
            </a:r>
            <a:r>
              <a:rPr lang="es-ES" dirty="0" err="1">
                <a:sym typeface="Wingdings" panose="05000000000000000000" pitchFamily="2" charset="2"/>
              </a:rPr>
              <a:t>olutions</a:t>
            </a:r>
            <a:r>
              <a:rPr lang="es-ES" dirty="0">
                <a:sym typeface="Wingdings" panose="05000000000000000000" pitchFamily="2" charset="2"/>
              </a:rPr>
              <a:t>:</a:t>
            </a:r>
          </a:p>
          <a:p>
            <a:r>
              <a:rPr lang="en-US" dirty="0">
                <a:sym typeface="Wingdings" panose="05000000000000000000" pitchFamily="2" charset="2"/>
              </a:rPr>
              <a:t>	- Reduce the number of operations per request</a:t>
            </a:r>
          </a:p>
          <a:p>
            <a:r>
              <a:rPr lang="en-US" dirty="0">
                <a:sym typeface="Wingdings" panose="05000000000000000000" pitchFamily="2" charset="2"/>
              </a:rPr>
              <a:t>	- Reduce the frequency of calls</a:t>
            </a:r>
          </a:p>
          <a:p>
            <a:r>
              <a:rPr lang="en-US" dirty="0">
                <a:sym typeface="Wingdings" panose="05000000000000000000" pitchFamily="2" charset="2"/>
              </a:rPr>
              <a:t>	- Decorate your traffic so we know who you are</a:t>
            </a:r>
          </a:p>
        </p:txBody>
      </p:sp>
      <p:sp>
        <p:nvSpPr>
          <p:cNvPr id="4" name="Title 3">
            <a:extLst>
              <a:ext uri="{FF2B5EF4-FFF2-40B4-BE49-F238E27FC236}">
                <a16:creationId xmlns:a16="http://schemas.microsoft.com/office/drawing/2014/main" id="{28A6B777-DD77-41D2-94A3-3F7B09E35882}"/>
              </a:ext>
            </a:extLst>
          </p:cNvPr>
          <p:cNvSpPr>
            <a:spLocks noGrp="1"/>
          </p:cNvSpPr>
          <p:nvPr>
            <p:ph type="title"/>
          </p:nvPr>
        </p:nvSpPr>
        <p:spPr/>
        <p:txBody>
          <a:bodyPr/>
          <a:lstStyle/>
          <a:p>
            <a:r>
              <a:rPr lang="en-US" dirty="0"/>
              <a:t>Error 429, 503,…</a:t>
            </a:r>
            <a:endParaRPr lang="es-ES" dirty="0"/>
          </a:p>
        </p:txBody>
      </p:sp>
    </p:spTree>
    <p:extLst>
      <p:ext uri="{BB962C8B-B14F-4D97-AF65-F5344CB8AC3E}">
        <p14:creationId xmlns:p14="http://schemas.microsoft.com/office/powerpoint/2010/main" val="1677289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8BA4-BB9C-4B50-8EDB-213D57C69CCD}"/>
              </a:ext>
            </a:extLst>
          </p:cNvPr>
          <p:cNvSpPr>
            <a:spLocks noGrp="1"/>
          </p:cNvSpPr>
          <p:nvPr>
            <p:ph type="title"/>
          </p:nvPr>
        </p:nvSpPr>
        <p:spPr/>
        <p:txBody>
          <a:bodyPr/>
          <a:lstStyle/>
          <a:p>
            <a:r>
              <a:rPr lang="en-US" dirty="0"/>
              <a:t>Demo Error 429</a:t>
            </a:r>
            <a:endParaRPr lang="es-ES" dirty="0"/>
          </a:p>
        </p:txBody>
      </p:sp>
    </p:spTree>
    <p:extLst>
      <p:ext uri="{BB962C8B-B14F-4D97-AF65-F5344CB8AC3E}">
        <p14:creationId xmlns:p14="http://schemas.microsoft.com/office/powerpoint/2010/main" val="2875516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EF4461-9FA3-435C-8DDF-4A551981C1A7}"/>
              </a:ext>
            </a:extLst>
          </p:cNvPr>
          <p:cNvSpPr>
            <a:spLocks noGrp="1"/>
          </p:cNvSpPr>
          <p:nvPr>
            <p:ph type="body" sz="quarter" idx="10"/>
          </p:nvPr>
        </p:nvSpPr>
        <p:spPr/>
        <p:txBody>
          <a:bodyPr/>
          <a:lstStyle/>
          <a:p>
            <a:r>
              <a:rPr lang="en-US" dirty="0"/>
              <a:t>Include a User Agent string</a:t>
            </a:r>
            <a:endParaRPr lang="es-ES" dirty="0"/>
          </a:p>
        </p:txBody>
      </p:sp>
      <p:sp>
        <p:nvSpPr>
          <p:cNvPr id="4" name="Title 3">
            <a:extLst>
              <a:ext uri="{FF2B5EF4-FFF2-40B4-BE49-F238E27FC236}">
                <a16:creationId xmlns:a16="http://schemas.microsoft.com/office/drawing/2014/main" id="{C487C1F9-63EA-4462-BC28-62D93A62F1AE}"/>
              </a:ext>
            </a:extLst>
          </p:cNvPr>
          <p:cNvSpPr>
            <a:spLocks noGrp="1"/>
          </p:cNvSpPr>
          <p:nvPr>
            <p:ph type="title"/>
          </p:nvPr>
        </p:nvSpPr>
        <p:spPr/>
        <p:txBody>
          <a:bodyPr/>
          <a:lstStyle/>
          <a:p>
            <a:r>
              <a:rPr lang="en-US" dirty="0"/>
              <a:t>Decorate your traffic</a:t>
            </a:r>
            <a:endParaRPr lang="es-ES" dirty="0"/>
          </a:p>
        </p:txBody>
      </p:sp>
      <p:pic>
        <p:nvPicPr>
          <p:cNvPr id="6" name="Picture 5">
            <a:extLst>
              <a:ext uri="{FF2B5EF4-FFF2-40B4-BE49-F238E27FC236}">
                <a16:creationId xmlns:a16="http://schemas.microsoft.com/office/drawing/2014/main" id="{6F7C51A0-8C6F-4C39-B88E-6311915C7483}"/>
              </a:ext>
            </a:extLst>
          </p:cNvPr>
          <p:cNvPicPr>
            <a:picLocks noChangeAspect="1"/>
          </p:cNvPicPr>
          <p:nvPr/>
        </p:nvPicPr>
        <p:blipFill>
          <a:blip r:embed="rId2"/>
          <a:stretch>
            <a:fillRect/>
          </a:stretch>
        </p:blipFill>
        <p:spPr>
          <a:xfrm>
            <a:off x="1413039" y="2956369"/>
            <a:ext cx="9364334" cy="2598962"/>
          </a:xfrm>
          <a:prstGeom prst="rect">
            <a:avLst/>
          </a:prstGeom>
        </p:spPr>
      </p:pic>
    </p:spTree>
    <p:extLst>
      <p:ext uri="{BB962C8B-B14F-4D97-AF65-F5344CB8AC3E}">
        <p14:creationId xmlns:p14="http://schemas.microsoft.com/office/powerpoint/2010/main" val="2721124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CA1FCC9-BDB0-4B57-B19D-DC671190EA6E}"/>
              </a:ext>
            </a:extLst>
          </p:cNvPr>
          <p:cNvSpPr>
            <a:spLocks noGrp="1"/>
          </p:cNvSpPr>
          <p:nvPr>
            <p:ph type="body" sz="quarter" idx="10"/>
          </p:nvPr>
        </p:nvSpPr>
        <p:spPr>
          <a:xfrm>
            <a:off x="519248" y="1447798"/>
            <a:ext cx="11151917" cy="2657273"/>
          </a:xfrm>
        </p:spPr>
        <p:txBody>
          <a:bodyPr/>
          <a:lstStyle/>
          <a:p>
            <a:r>
              <a:rPr lang="en-US" dirty="0"/>
              <a:t>Catching </a:t>
            </a:r>
            <a:r>
              <a:rPr lang="en-US" dirty="0" err="1"/>
              <a:t>WebException</a:t>
            </a:r>
            <a:r>
              <a:rPr lang="en-US" dirty="0"/>
              <a:t> 429 or 503</a:t>
            </a:r>
          </a:p>
          <a:p>
            <a:r>
              <a:rPr lang="en-US" dirty="0"/>
              <a:t>Suspend current thread for a period of time</a:t>
            </a:r>
          </a:p>
          <a:p>
            <a:r>
              <a:rPr lang="en-US" dirty="0"/>
              <a:t>On resume increment </a:t>
            </a:r>
            <a:r>
              <a:rPr lang="en-US" dirty="0" err="1"/>
              <a:t>backoff</a:t>
            </a:r>
            <a:r>
              <a:rPr lang="en-US" dirty="0"/>
              <a:t> interval</a:t>
            </a:r>
          </a:p>
          <a:p>
            <a:r>
              <a:rPr lang="en-US" dirty="0"/>
              <a:t>Repeat until </a:t>
            </a:r>
            <a:r>
              <a:rPr lang="en-US" dirty="0" err="1"/>
              <a:t>ExecuteQuery</a:t>
            </a:r>
            <a:r>
              <a:rPr lang="en-US" dirty="0"/>
              <a:t> successfully</a:t>
            </a:r>
            <a:endParaRPr lang="es-ES" dirty="0"/>
          </a:p>
        </p:txBody>
      </p:sp>
      <p:sp>
        <p:nvSpPr>
          <p:cNvPr id="6" name="Title 5">
            <a:extLst>
              <a:ext uri="{FF2B5EF4-FFF2-40B4-BE49-F238E27FC236}">
                <a16:creationId xmlns:a16="http://schemas.microsoft.com/office/drawing/2014/main" id="{56A30936-ACCF-4555-91C2-CAA348C379E8}"/>
              </a:ext>
            </a:extLst>
          </p:cNvPr>
          <p:cNvSpPr>
            <a:spLocks noGrp="1"/>
          </p:cNvSpPr>
          <p:nvPr>
            <p:ph type="title"/>
          </p:nvPr>
        </p:nvSpPr>
        <p:spPr/>
        <p:txBody>
          <a:bodyPr/>
          <a:lstStyle/>
          <a:p>
            <a:r>
              <a:rPr lang="en-US" dirty="0"/>
              <a:t>Incremental retry</a:t>
            </a:r>
            <a:endParaRPr lang="es-ES" dirty="0"/>
          </a:p>
        </p:txBody>
      </p:sp>
    </p:spTree>
    <p:extLst>
      <p:ext uri="{BB962C8B-B14F-4D97-AF65-F5344CB8AC3E}">
        <p14:creationId xmlns:p14="http://schemas.microsoft.com/office/powerpoint/2010/main" val="2185077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5E9191-5045-44BE-8BD0-C88100D954D5}"/>
              </a:ext>
            </a:extLst>
          </p:cNvPr>
          <p:cNvSpPr>
            <a:spLocks noGrp="1"/>
          </p:cNvSpPr>
          <p:nvPr>
            <p:ph type="title"/>
          </p:nvPr>
        </p:nvSpPr>
        <p:spPr/>
        <p:txBody>
          <a:bodyPr/>
          <a:lstStyle/>
          <a:p>
            <a:r>
              <a:rPr lang="en-US" dirty="0"/>
              <a:t>Demo </a:t>
            </a:r>
            <a:r>
              <a:rPr lang="en-US" dirty="0" err="1"/>
              <a:t>ExecuteQueryWithRetry</a:t>
            </a:r>
            <a:endParaRPr lang="es-ES" dirty="0"/>
          </a:p>
        </p:txBody>
      </p:sp>
    </p:spTree>
    <p:extLst>
      <p:ext uri="{BB962C8B-B14F-4D97-AF65-F5344CB8AC3E}">
        <p14:creationId xmlns:p14="http://schemas.microsoft.com/office/powerpoint/2010/main" val="4151949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C199C3-94C2-4418-AF18-2F6EC94C6A6C}"/>
              </a:ext>
            </a:extLst>
          </p:cNvPr>
          <p:cNvSpPr>
            <a:spLocks noGrp="1"/>
          </p:cNvSpPr>
          <p:nvPr>
            <p:ph type="body" sz="quarter" idx="10"/>
          </p:nvPr>
        </p:nvSpPr>
        <p:spPr>
          <a:xfrm>
            <a:off x="519248" y="1447799"/>
            <a:ext cx="11151917" cy="3202022"/>
          </a:xfrm>
        </p:spPr>
        <p:txBody>
          <a:bodyPr/>
          <a:lstStyle/>
          <a:p>
            <a:r>
              <a:rPr lang="en-US" dirty="0"/>
              <a:t>Azure Function has 5/10 minutes execution</a:t>
            </a:r>
          </a:p>
          <a:p>
            <a:r>
              <a:rPr lang="en-US" dirty="0"/>
              <a:t>Divide on micro-functions increase the number of request to SharePoint</a:t>
            </a:r>
          </a:p>
          <a:p>
            <a:r>
              <a:rPr lang="en-US" dirty="0"/>
              <a:t>Of course, don’t do in parallel</a:t>
            </a:r>
          </a:p>
          <a:p>
            <a:r>
              <a:rPr lang="en-US" dirty="0"/>
              <a:t>Try limit your Azure Functions</a:t>
            </a:r>
          </a:p>
          <a:p>
            <a:r>
              <a:rPr lang="en-US" dirty="0"/>
              <a:t>	</a:t>
            </a:r>
            <a:endParaRPr lang="es-ES" dirty="0"/>
          </a:p>
        </p:txBody>
      </p:sp>
      <p:sp>
        <p:nvSpPr>
          <p:cNvPr id="4" name="Title 3">
            <a:extLst>
              <a:ext uri="{FF2B5EF4-FFF2-40B4-BE49-F238E27FC236}">
                <a16:creationId xmlns:a16="http://schemas.microsoft.com/office/drawing/2014/main" id="{9F219497-73E7-4FC8-910B-0BBEE3CB0AB1}"/>
              </a:ext>
            </a:extLst>
          </p:cNvPr>
          <p:cNvSpPr>
            <a:spLocks noGrp="1"/>
          </p:cNvSpPr>
          <p:nvPr>
            <p:ph type="title"/>
          </p:nvPr>
        </p:nvSpPr>
        <p:spPr/>
        <p:txBody>
          <a:bodyPr/>
          <a:lstStyle/>
          <a:p>
            <a:r>
              <a:rPr lang="en-US"/>
              <a:t>Limit Azure Functions</a:t>
            </a:r>
          </a:p>
        </p:txBody>
      </p:sp>
      <p:pic>
        <p:nvPicPr>
          <p:cNvPr id="7" name="Picture 6" descr="A screenshot of a cell phone&#10;&#10;Description generated with high confidence">
            <a:extLst>
              <a:ext uri="{FF2B5EF4-FFF2-40B4-BE49-F238E27FC236}">
                <a16:creationId xmlns:a16="http://schemas.microsoft.com/office/drawing/2014/main" id="{032308DD-D8BB-42BD-8C08-1C81F91C1F23}"/>
              </a:ext>
            </a:extLst>
          </p:cNvPr>
          <p:cNvPicPr>
            <a:picLocks noChangeAspect="1"/>
          </p:cNvPicPr>
          <p:nvPr/>
        </p:nvPicPr>
        <p:blipFill>
          <a:blip r:embed="rId2"/>
          <a:stretch>
            <a:fillRect/>
          </a:stretch>
        </p:blipFill>
        <p:spPr>
          <a:xfrm>
            <a:off x="6293795" y="3205030"/>
            <a:ext cx="5659571" cy="3388296"/>
          </a:xfrm>
          <a:prstGeom prst="rect">
            <a:avLst/>
          </a:prstGeom>
        </p:spPr>
      </p:pic>
    </p:spTree>
    <p:extLst>
      <p:ext uri="{BB962C8B-B14F-4D97-AF65-F5344CB8AC3E}">
        <p14:creationId xmlns:p14="http://schemas.microsoft.com/office/powerpoint/2010/main" val="2737912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5EE9D7-0E27-4892-BA4E-412AB6634ABF}"/>
              </a:ext>
            </a:extLst>
          </p:cNvPr>
          <p:cNvSpPr>
            <a:spLocks noGrp="1"/>
          </p:cNvSpPr>
          <p:nvPr>
            <p:ph type="body" sz="quarter" idx="10"/>
          </p:nvPr>
        </p:nvSpPr>
        <p:spPr>
          <a:xfrm>
            <a:off x="519248" y="1031132"/>
            <a:ext cx="11151917" cy="2392593"/>
          </a:xfrm>
        </p:spPr>
        <p:txBody>
          <a:bodyPr/>
          <a:lstStyle/>
          <a:p>
            <a:r>
              <a:rPr lang="en-US" dirty="0"/>
              <a:t>A single function app will only scale to a </a:t>
            </a:r>
            <a:r>
              <a:rPr lang="en-US" b="1" dirty="0"/>
              <a:t>maximum of 200 instances</a:t>
            </a:r>
            <a:r>
              <a:rPr lang="en-US" dirty="0"/>
              <a:t>. A single instance may process more than one message or request at a time though, so there isn't a set limit on number of concurrent executions.</a:t>
            </a:r>
          </a:p>
          <a:p>
            <a:r>
              <a:rPr lang="en-US" dirty="0"/>
              <a:t>New instances will only be allocated at most once every 10 seconds.</a:t>
            </a:r>
          </a:p>
          <a:p>
            <a:endParaRPr lang="en-US" dirty="0"/>
          </a:p>
          <a:p>
            <a:r>
              <a:rPr lang="es-ES" b="1" dirty="0" err="1"/>
              <a:t>maxConcurrentRequests</a:t>
            </a:r>
            <a:r>
              <a:rPr lang="es-ES" dirty="0"/>
              <a:t> </a:t>
            </a:r>
            <a:r>
              <a:rPr lang="es-ES" dirty="0">
                <a:sym typeface="Wingdings" panose="05000000000000000000" pitchFamily="2" charset="2"/>
              </a:rPr>
              <a:t> </a:t>
            </a:r>
            <a:r>
              <a:rPr lang="en-US" dirty="0"/>
              <a:t>The maximum number of http functions that will be executed in parallel</a:t>
            </a:r>
          </a:p>
          <a:p>
            <a:r>
              <a:rPr lang="en-US" dirty="0"/>
              <a:t>Durable Functions</a:t>
            </a:r>
          </a:p>
          <a:p>
            <a:r>
              <a:rPr lang="es-ES" dirty="0"/>
              <a:t>	</a:t>
            </a:r>
            <a:r>
              <a:rPr lang="es-ES" b="1" dirty="0" err="1"/>
              <a:t>maxConcurrentActivityFunctions</a:t>
            </a:r>
            <a:endParaRPr lang="es-ES" b="1" dirty="0"/>
          </a:p>
          <a:p>
            <a:r>
              <a:rPr lang="es-ES" dirty="0"/>
              <a:t>	</a:t>
            </a:r>
            <a:r>
              <a:rPr lang="es-ES" b="1" dirty="0" err="1"/>
              <a:t>maxConcurrentOrchestratorFunctions</a:t>
            </a:r>
            <a:endParaRPr lang="en-US" b="1" dirty="0"/>
          </a:p>
          <a:p>
            <a:endParaRPr lang="es-ES" dirty="0"/>
          </a:p>
        </p:txBody>
      </p:sp>
      <p:sp>
        <p:nvSpPr>
          <p:cNvPr id="3" name="Title 2">
            <a:extLst>
              <a:ext uri="{FF2B5EF4-FFF2-40B4-BE49-F238E27FC236}">
                <a16:creationId xmlns:a16="http://schemas.microsoft.com/office/drawing/2014/main" id="{9EA31136-BD4F-475F-BDC1-D99B616E259A}"/>
              </a:ext>
            </a:extLst>
          </p:cNvPr>
          <p:cNvSpPr>
            <a:spLocks noGrp="1"/>
          </p:cNvSpPr>
          <p:nvPr>
            <p:ph type="title"/>
          </p:nvPr>
        </p:nvSpPr>
        <p:spPr/>
        <p:txBody>
          <a:bodyPr/>
          <a:lstStyle/>
          <a:p>
            <a:r>
              <a:rPr lang="en-US" dirty="0"/>
              <a:t>Azure Functions scaling</a:t>
            </a:r>
            <a:endParaRPr lang="es-ES" dirty="0"/>
          </a:p>
        </p:txBody>
      </p:sp>
    </p:spTree>
    <p:extLst>
      <p:ext uri="{BB962C8B-B14F-4D97-AF65-F5344CB8AC3E}">
        <p14:creationId xmlns:p14="http://schemas.microsoft.com/office/powerpoint/2010/main" val="2294134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Alberto Diaz Martin</a:t>
            </a:r>
          </a:p>
        </p:txBody>
      </p:sp>
      <p:sp>
        <p:nvSpPr>
          <p:cNvPr id="3" name="Marcador de texto 2"/>
          <p:cNvSpPr>
            <a:spLocks noGrp="1"/>
          </p:cNvSpPr>
          <p:nvPr>
            <p:ph type="body" sz="quarter" idx="12"/>
          </p:nvPr>
        </p:nvSpPr>
        <p:spPr/>
        <p:txBody>
          <a:bodyPr/>
          <a:lstStyle/>
          <a:p>
            <a:r>
              <a:rPr lang="en-US" dirty="0"/>
              <a:t>CTIO – Azure MVP</a:t>
            </a:r>
          </a:p>
        </p:txBody>
      </p:sp>
      <p:sp>
        <p:nvSpPr>
          <p:cNvPr id="4" name="Marcador de texto 3"/>
          <p:cNvSpPr>
            <a:spLocks noGrp="1"/>
          </p:cNvSpPr>
          <p:nvPr>
            <p:ph type="body" sz="quarter" idx="13"/>
          </p:nvPr>
        </p:nvSpPr>
        <p:spPr/>
        <p:txBody>
          <a:bodyPr/>
          <a:lstStyle/>
          <a:p>
            <a:r>
              <a:rPr lang="en-US" dirty="0"/>
              <a:t>ENCAMINA</a:t>
            </a:r>
          </a:p>
        </p:txBody>
      </p:sp>
      <p:sp>
        <p:nvSpPr>
          <p:cNvPr id="5" name="Marcador de texto 4"/>
          <p:cNvSpPr>
            <a:spLocks noGrp="1"/>
          </p:cNvSpPr>
          <p:nvPr>
            <p:ph type="body" sz="quarter" idx="14"/>
          </p:nvPr>
        </p:nvSpPr>
        <p:spPr/>
        <p:txBody>
          <a:bodyPr/>
          <a:lstStyle/>
          <a:p>
            <a:r>
              <a:rPr lang="en-US" dirty="0"/>
              <a:t>http://blogs.encamina.com/por-una-nube-sostenible/</a:t>
            </a:r>
          </a:p>
        </p:txBody>
      </p:sp>
      <p:sp>
        <p:nvSpPr>
          <p:cNvPr id="6" name="Marcador de texto 5"/>
          <p:cNvSpPr>
            <a:spLocks noGrp="1"/>
          </p:cNvSpPr>
          <p:nvPr>
            <p:ph type="body" sz="quarter" idx="15"/>
          </p:nvPr>
        </p:nvSpPr>
        <p:spPr/>
        <p:txBody>
          <a:bodyPr/>
          <a:lstStyle/>
          <a:p>
            <a:r>
              <a:rPr lang="en-US" dirty="0"/>
              <a:t>@adiazcan</a:t>
            </a:r>
          </a:p>
        </p:txBody>
      </p:sp>
      <p:pic>
        <p:nvPicPr>
          <p:cNvPr id="11" name="Picture Placeholder 10" descr="A person in a yellow shirt&#10;&#10;Description generated with very high confidence">
            <a:extLst>
              <a:ext uri="{FF2B5EF4-FFF2-40B4-BE49-F238E27FC236}">
                <a16:creationId xmlns:a16="http://schemas.microsoft.com/office/drawing/2014/main" id="{6E7BDC62-3201-443D-B885-E64F6EC060E5}"/>
              </a:ext>
            </a:extLst>
          </p:cNvPr>
          <p:cNvPicPr>
            <a:picLocks noGrp="1" noChangeAspect="1"/>
          </p:cNvPicPr>
          <p:nvPr>
            <p:ph type="pic" sz="quarter" idx="16"/>
          </p:nvPr>
        </p:nvPicPr>
        <p:blipFill>
          <a:blip r:embed="rId3"/>
          <a:srcRect l="37" r="37"/>
          <a:stretch>
            <a:fillRect/>
          </a:stretch>
        </p:blipFill>
        <p:spPr/>
      </p:pic>
      <p:sp>
        <p:nvSpPr>
          <p:cNvPr id="8" name="Marcador de texto 7"/>
          <p:cNvSpPr>
            <a:spLocks noGrp="1"/>
          </p:cNvSpPr>
          <p:nvPr>
            <p:ph type="body" sz="quarter" idx="17"/>
          </p:nvPr>
        </p:nvSpPr>
        <p:spPr/>
        <p:txBody>
          <a:bodyPr/>
          <a:lstStyle/>
          <a:p>
            <a:r>
              <a:rPr lang="en-US" dirty="0"/>
              <a:t>Geek, smartphone lover and developer</a:t>
            </a:r>
          </a:p>
        </p:txBody>
      </p:sp>
      <p:pic>
        <p:nvPicPr>
          <p:cNvPr id="9" name="Picture 8" descr="A close up of text on a whiteboard&#10;&#10;Description generated with high confidence">
            <a:extLst>
              <a:ext uri="{FF2B5EF4-FFF2-40B4-BE49-F238E27FC236}">
                <a16:creationId xmlns:a16="http://schemas.microsoft.com/office/drawing/2014/main" id="{223DE133-DB30-4A4A-8C37-634022491D1F}"/>
              </a:ext>
            </a:extLst>
          </p:cNvPr>
          <p:cNvPicPr>
            <a:picLocks noChangeAspect="1"/>
          </p:cNvPicPr>
          <p:nvPr/>
        </p:nvPicPr>
        <p:blipFill>
          <a:blip r:embed="rId4"/>
          <a:stretch>
            <a:fillRect/>
          </a:stretch>
        </p:blipFill>
        <p:spPr>
          <a:xfrm>
            <a:off x="794283" y="168318"/>
            <a:ext cx="2303766" cy="767923"/>
          </a:xfrm>
          <a:prstGeom prst="rect">
            <a:avLst/>
          </a:prstGeom>
        </p:spPr>
      </p:pic>
    </p:spTree>
    <p:extLst>
      <p:ext uri="{BB962C8B-B14F-4D97-AF65-F5344CB8AC3E}">
        <p14:creationId xmlns:p14="http://schemas.microsoft.com/office/powerpoint/2010/main" val="3029750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C883-0F13-4F93-93FF-E2E419AF8F54}"/>
              </a:ext>
            </a:extLst>
          </p:cNvPr>
          <p:cNvSpPr>
            <a:spLocks noGrp="1"/>
          </p:cNvSpPr>
          <p:nvPr>
            <p:ph type="title"/>
          </p:nvPr>
        </p:nvSpPr>
        <p:spPr/>
        <p:txBody>
          <a:bodyPr/>
          <a:lstStyle/>
          <a:p>
            <a:r>
              <a:rPr lang="en-US" dirty="0"/>
              <a:t>Demo Control Azure Function</a:t>
            </a:r>
            <a:endParaRPr lang="es-ES" dirty="0"/>
          </a:p>
        </p:txBody>
      </p:sp>
      <p:sp>
        <p:nvSpPr>
          <p:cNvPr id="3" name="Text Placeholder 2">
            <a:extLst>
              <a:ext uri="{FF2B5EF4-FFF2-40B4-BE49-F238E27FC236}">
                <a16:creationId xmlns:a16="http://schemas.microsoft.com/office/drawing/2014/main" id="{18D0340A-45AB-4DE7-B1ED-53F2024E057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81528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37FE7-5104-47CA-A94C-5BA49EC96216}"/>
              </a:ext>
            </a:extLst>
          </p:cNvPr>
          <p:cNvSpPr>
            <a:spLocks noGrp="1"/>
          </p:cNvSpPr>
          <p:nvPr>
            <p:ph type="title"/>
          </p:nvPr>
        </p:nvSpPr>
        <p:spPr/>
        <p:txBody>
          <a:bodyPr/>
          <a:lstStyle/>
          <a:p>
            <a:r>
              <a:rPr lang="en-US" dirty="0"/>
              <a:t>What happen if I can’t divide my Function?</a:t>
            </a:r>
            <a:endParaRPr lang="es-ES" dirty="0"/>
          </a:p>
        </p:txBody>
      </p:sp>
      <p:sp>
        <p:nvSpPr>
          <p:cNvPr id="5" name="Text Placeholder 4">
            <a:extLst>
              <a:ext uri="{FF2B5EF4-FFF2-40B4-BE49-F238E27FC236}">
                <a16:creationId xmlns:a16="http://schemas.microsoft.com/office/drawing/2014/main" id="{4A965F4B-22C0-456F-B30B-17878EE7DB78}"/>
              </a:ext>
            </a:extLst>
          </p:cNvPr>
          <p:cNvSpPr>
            <a:spLocks noGrp="1"/>
          </p:cNvSpPr>
          <p:nvPr>
            <p:ph type="body" sz="quarter" idx="12"/>
          </p:nvPr>
        </p:nvSpPr>
        <p:spPr/>
        <p:txBody>
          <a:bodyPr/>
          <a:lstStyle/>
          <a:p>
            <a:r>
              <a:rPr lang="en-US" dirty="0"/>
              <a:t>or I can avoid execution time limit?</a:t>
            </a:r>
            <a:endParaRPr lang="es-ES" dirty="0"/>
          </a:p>
        </p:txBody>
      </p:sp>
    </p:spTree>
    <p:extLst>
      <p:ext uri="{BB962C8B-B14F-4D97-AF65-F5344CB8AC3E}">
        <p14:creationId xmlns:p14="http://schemas.microsoft.com/office/powerpoint/2010/main" val="672043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07188" y="434031"/>
            <a:ext cx="8556505" cy="724044"/>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231291" y="1140974"/>
            <a:ext cx="8108296" cy="65174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Easily run containers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087823" y="55906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285442" y="55906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483059" y="55906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4881878" y="4516232"/>
            <a:ext cx="2807125"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Containers as a primitive billed per second</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193350" y="4486290"/>
            <a:ext cx="2723440"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Secure applications with 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871639" y="4512213"/>
            <a:ext cx="2432364" cy="822111"/>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Run containers without managing servers</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352717" y="5662620"/>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550335" y="5662620"/>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Graphic 46">
            <a:extLst>
              <a:ext uri="{FF2B5EF4-FFF2-40B4-BE49-F238E27FC236}">
                <a16:creationId xmlns:a16="http://schemas.microsoft.com/office/drawing/2014/main" id="{63D99B85-1767-4EB2-B56B-2563A7D217ED}"/>
              </a:ext>
            </a:extLst>
          </p:cNvPr>
          <p:cNvPicPr/>
          <p:nvPr/>
        </p:nvPicPr>
        <p:blipFill>
          <a:blip r:embed="rId3">
            <a:extLst>
              <a:ext uri="{96DAC541-7B7A-43D3-8B79-37D633B846F1}">
                <asvg:svgBlip xmlns:asvg="http://schemas.microsoft.com/office/drawing/2016/SVG/main" r:embed="rId4"/>
              </a:ext>
            </a:extLst>
          </a:blip>
          <a:stretch>
            <a:fillRect/>
          </a:stretch>
        </p:blipFill>
        <p:spPr>
          <a:xfrm>
            <a:off x="2206139" y="2416029"/>
            <a:ext cx="1907393" cy="1739313"/>
          </a:xfrm>
          <a:prstGeom prst="rect">
            <a:avLst/>
          </a:prstGeom>
        </p:spPr>
      </p:pic>
      <p:pic>
        <p:nvPicPr>
          <p:cNvPr id="87" name="Graphic 75">
            <a:extLst>
              <a:ext uri="{FF2B5EF4-FFF2-40B4-BE49-F238E27FC236}">
                <a16:creationId xmlns:a16="http://schemas.microsoft.com/office/drawing/2014/main" id="{1D9322DA-4B09-4EFB-93F1-62D65BBDCB83}"/>
              </a:ext>
            </a:extLst>
          </p:cNvPr>
          <p:cNvPicPr/>
          <p:nvPr/>
        </p:nvPicPr>
        <p:blipFill>
          <a:blip r:embed="rId5">
            <a:extLst>
              <a:ext uri="{96DAC541-7B7A-43D3-8B79-37D633B846F1}">
                <asvg:svgBlip xmlns:asvg="http://schemas.microsoft.com/office/drawing/2016/SVG/main" r:embed="rId6"/>
              </a:ext>
            </a:extLst>
          </a:blip>
          <a:stretch>
            <a:fillRect/>
          </a:stretch>
        </p:blipFill>
        <p:spPr>
          <a:xfrm>
            <a:off x="5308512" y="2340049"/>
            <a:ext cx="2097883" cy="2074227"/>
          </a:xfrm>
          <a:prstGeom prst="rect">
            <a:avLst/>
          </a:prstGeom>
        </p:spPr>
      </p:pic>
      <p:pic>
        <p:nvPicPr>
          <p:cNvPr id="88" name="Graphic 82">
            <a:extLst>
              <a:ext uri="{FF2B5EF4-FFF2-40B4-BE49-F238E27FC236}">
                <a16:creationId xmlns:a16="http://schemas.microsoft.com/office/drawing/2014/main" id="{9E963723-F5A8-4307-9349-B3CBAACAB0B2}"/>
              </a:ext>
            </a:extLst>
          </p:cNvPr>
          <p:cNvPicPr/>
          <p:nvPr/>
        </p:nvPicPr>
        <p:blipFill>
          <a:blip r:embed="rId7">
            <a:extLst>
              <a:ext uri="{96DAC541-7B7A-43D3-8B79-37D633B846F1}">
                <asvg:svgBlip xmlns:asvg="http://schemas.microsoft.com/office/drawing/2016/SVG/main" r:embed="rId8"/>
              </a:ext>
            </a:extLst>
          </a:blip>
          <a:stretch>
            <a:fillRect/>
          </a:stretch>
        </p:blipFill>
        <p:spPr>
          <a:xfrm>
            <a:off x="8733660" y="2658188"/>
            <a:ext cx="1642823" cy="1254995"/>
          </a:xfrm>
          <a:prstGeom prst="rect">
            <a:avLst/>
          </a:prstGeom>
        </p:spPr>
      </p:pic>
    </p:spTree>
    <p:extLst>
      <p:ext uri="{BB962C8B-B14F-4D97-AF65-F5344CB8AC3E}">
        <p14:creationId xmlns:p14="http://schemas.microsoft.com/office/powerpoint/2010/main" val="2522131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E49BE8-1E59-4DE7-AD91-F4CA5C5A712B}"/>
              </a:ext>
            </a:extLst>
          </p:cNvPr>
          <p:cNvSpPr txBox="1">
            <a:spLocks/>
          </p:cNvSpPr>
          <p:nvPr/>
        </p:nvSpPr>
        <p:spPr>
          <a:xfrm>
            <a:off x="268080" y="896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1A1A1A"/>
                </a:solidFill>
                <a:effectLst/>
                <a:uLnTx/>
                <a:uFillTx/>
                <a:latin typeface="Segoe UI Semibold"/>
                <a:ea typeface="+mn-ea"/>
                <a:cs typeface="Segoe UI" pitchFamily="34" charset="0"/>
              </a:rPr>
              <a:t>Why ACI?</a:t>
            </a:r>
            <a:endParaRPr kumimoji="0" lang="en-US" sz="4705" b="0" i="0" u="none" strike="noStrike" kern="1200" cap="none" spc="-102"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B1CD5A9F-BCAF-4BE3-876F-4F625A2241C8}"/>
              </a:ext>
            </a:extLst>
          </p:cNvPr>
          <p:cNvGrpSpPr/>
          <p:nvPr/>
        </p:nvGrpSpPr>
        <p:grpSpPr>
          <a:xfrm>
            <a:off x="3544944" y="3495496"/>
            <a:ext cx="4949426" cy="0"/>
            <a:chOff x="3616027" y="3565091"/>
            <a:chExt cx="5048672" cy="0"/>
          </a:xfrm>
        </p:grpSpPr>
        <p:cxnSp>
          <p:nvCxnSpPr>
            <p:cNvPr id="9" name="Straight Connector 8">
              <a:extLst>
                <a:ext uri="{FF2B5EF4-FFF2-40B4-BE49-F238E27FC236}">
                  <a16:creationId xmlns:a16="http://schemas.microsoft.com/office/drawing/2014/main" id="{EAD5D616-ECEB-450E-B3BD-B6F948586351}"/>
                </a:ext>
              </a:extLst>
            </p:cNvPr>
            <p:cNvCxnSpPr>
              <a:cxnSpLocks/>
            </p:cNvCxnSpPr>
            <p:nvPr/>
          </p:nvCxnSpPr>
          <p:spPr>
            <a:xfrm>
              <a:off x="3616027" y="3565091"/>
              <a:ext cx="107291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E2157B-26F6-4520-8FE8-9EA66F3C34CB}"/>
                </a:ext>
              </a:extLst>
            </p:cNvPr>
            <p:cNvCxnSpPr>
              <a:cxnSpLocks/>
            </p:cNvCxnSpPr>
            <p:nvPr/>
          </p:nvCxnSpPr>
          <p:spPr>
            <a:xfrm>
              <a:off x="7591788" y="3565091"/>
              <a:ext cx="107291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DC66B409-1D25-409C-88B9-393BB301C99D}"/>
              </a:ext>
            </a:extLst>
          </p:cNvPr>
          <p:cNvSpPr txBox="1"/>
          <p:nvPr/>
        </p:nvSpPr>
        <p:spPr>
          <a:xfrm>
            <a:off x="1362047" y="4633610"/>
            <a:ext cx="2432364" cy="893110"/>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Invisible infrastructure</a:t>
            </a:r>
          </a:p>
        </p:txBody>
      </p:sp>
      <p:sp>
        <p:nvSpPr>
          <p:cNvPr id="14" name="TextBox 13">
            <a:extLst>
              <a:ext uri="{FF2B5EF4-FFF2-40B4-BE49-F238E27FC236}">
                <a16:creationId xmlns:a16="http://schemas.microsoft.com/office/drawing/2014/main" id="{32C67A36-8E78-451B-BF22-B15290738224}"/>
              </a:ext>
            </a:extLst>
          </p:cNvPr>
          <p:cNvSpPr txBox="1"/>
          <p:nvPr/>
        </p:nvSpPr>
        <p:spPr>
          <a:xfrm>
            <a:off x="4664533" y="4653683"/>
            <a:ext cx="2760911" cy="59138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Micro-billing</a:t>
            </a:r>
          </a:p>
        </p:txBody>
      </p:sp>
      <p:sp>
        <p:nvSpPr>
          <p:cNvPr id="15" name="TextBox 14">
            <a:extLst>
              <a:ext uri="{FF2B5EF4-FFF2-40B4-BE49-F238E27FC236}">
                <a16:creationId xmlns:a16="http://schemas.microsoft.com/office/drawing/2014/main" id="{C2FF6DFA-70D6-4CFA-8C41-BC73BBF0E457}"/>
              </a:ext>
            </a:extLst>
          </p:cNvPr>
          <p:cNvSpPr txBox="1"/>
          <p:nvPr/>
        </p:nvSpPr>
        <p:spPr>
          <a:xfrm>
            <a:off x="8038666" y="4634799"/>
            <a:ext cx="3077826" cy="591407"/>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Modularity</a:t>
            </a:r>
          </a:p>
        </p:txBody>
      </p:sp>
      <p:grpSp>
        <p:nvGrpSpPr>
          <p:cNvPr id="8" name="Group 7">
            <a:extLst>
              <a:ext uri="{FF2B5EF4-FFF2-40B4-BE49-F238E27FC236}">
                <a16:creationId xmlns:a16="http://schemas.microsoft.com/office/drawing/2014/main" id="{B601807E-D5F5-453E-9AED-6E0BFCA56D8A}"/>
              </a:ext>
            </a:extLst>
          </p:cNvPr>
          <p:cNvGrpSpPr/>
          <p:nvPr/>
        </p:nvGrpSpPr>
        <p:grpSpPr>
          <a:xfrm>
            <a:off x="374005" y="2508862"/>
            <a:ext cx="11379913" cy="2050663"/>
            <a:chOff x="381504" y="2558673"/>
            <a:chExt cx="11608104" cy="2091783"/>
          </a:xfrm>
        </p:grpSpPr>
        <p:sp>
          <p:nvSpPr>
            <p:cNvPr id="16" name="Freeform 5">
              <a:extLst>
                <a:ext uri="{FF2B5EF4-FFF2-40B4-BE49-F238E27FC236}">
                  <a16:creationId xmlns:a16="http://schemas.microsoft.com/office/drawing/2014/main" id="{F34992EC-628B-49B0-B08A-B03798F320E0}"/>
                </a:ext>
              </a:extLst>
            </p:cNvPr>
            <p:cNvSpPr>
              <a:spLocks/>
            </p:cNvSpPr>
            <p:nvPr/>
          </p:nvSpPr>
          <p:spPr bwMode="auto">
            <a:xfrm>
              <a:off x="943984" y="3634268"/>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C60979E-1C3B-40DD-815D-43EE65F75267}"/>
                </a:ext>
              </a:extLst>
            </p:cNvPr>
            <p:cNvGrpSpPr/>
            <p:nvPr/>
          </p:nvGrpSpPr>
          <p:grpSpPr>
            <a:xfrm>
              <a:off x="4247638" y="2558673"/>
              <a:ext cx="599459" cy="279351"/>
              <a:chOff x="2733676" y="174625"/>
              <a:chExt cx="1120775" cy="522287"/>
            </a:xfrm>
          </p:grpSpPr>
          <p:sp>
            <p:nvSpPr>
              <p:cNvPr id="18" name="Freeform 5">
                <a:extLst>
                  <a:ext uri="{FF2B5EF4-FFF2-40B4-BE49-F238E27FC236}">
                    <a16:creationId xmlns:a16="http://schemas.microsoft.com/office/drawing/2014/main" id="{D099ADB8-E80A-4607-B213-BEB14248EF50}"/>
                  </a:ext>
                </a:extLst>
              </p:cNvPr>
              <p:cNvSpPr>
                <a:spLocks/>
              </p:cNvSpPr>
              <p:nvPr/>
            </p:nvSpPr>
            <p:spPr bwMode="auto">
              <a:xfrm>
                <a:off x="3403601" y="174625"/>
                <a:ext cx="450850" cy="414337"/>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D15A4B7F-8CD1-45FA-96BA-08BFC4186CB8}"/>
                  </a:ext>
                </a:extLst>
              </p:cNvPr>
              <p:cNvSpPr>
                <a:spLocks/>
              </p:cNvSpPr>
              <p:nvPr/>
            </p:nvSpPr>
            <p:spPr bwMode="auto">
              <a:xfrm>
                <a:off x="2733676" y="177800"/>
                <a:ext cx="825500" cy="519112"/>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20" name="Graphic 19">
              <a:extLst>
                <a:ext uri="{FF2B5EF4-FFF2-40B4-BE49-F238E27FC236}">
                  <a16:creationId xmlns:a16="http://schemas.microsoft.com/office/drawing/2014/main" id="{32E478B4-0386-4579-9C33-CE04FA3E1E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1100" y="2975170"/>
              <a:ext cx="293145" cy="335785"/>
            </a:xfrm>
            <a:prstGeom prst="rect">
              <a:avLst/>
            </a:prstGeom>
          </p:spPr>
        </p:pic>
        <p:pic>
          <p:nvPicPr>
            <p:cNvPr id="21" name="Graphic 20">
              <a:extLst>
                <a:ext uri="{FF2B5EF4-FFF2-40B4-BE49-F238E27FC236}">
                  <a16:creationId xmlns:a16="http://schemas.microsoft.com/office/drawing/2014/main" id="{98E4606D-261A-4C7D-9D0F-24A2458775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01" y="2775745"/>
              <a:ext cx="293145" cy="335785"/>
            </a:xfrm>
            <a:prstGeom prst="rect">
              <a:avLst/>
            </a:prstGeom>
          </p:spPr>
        </p:pic>
        <p:pic>
          <p:nvPicPr>
            <p:cNvPr id="22" name="Graphic 21">
              <a:extLst>
                <a:ext uri="{FF2B5EF4-FFF2-40B4-BE49-F238E27FC236}">
                  <a16:creationId xmlns:a16="http://schemas.microsoft.com/office/drawing/2014/main" id="{3CD624F5-AA65-4E6C-94AE-1B325E5C6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2922" y="4314671"/>
              <a:ext cx="293145" cy="335785"/>
            </a:xfrm>
            <a:prstGeom prst="rect">
              <a:avLst/>
            </a:prstGeom>
          </p:spPr>
        </p:pic>
        <p:sp>
          <p:nvSpPr>
            <p:cNvPr id="23" name="Freeform 5">
              <a:extLst>
                <a:ext uri="{FF2B5EF4-FFF2-40B4-BE49-F238E27FC236}">
                  <a16:creationId xmlns:a16="http://schemas.microsoft.com/office/drawing/2014/main" id="{3E530905-705B-46C9-88F8-1596E7D314E9}"/>
                </a:ext>
              </a:extLst>
            </p:cNvPr>
            <p:cNvSpPr>
              <a:spLocks/>
            </p:cNvSpPr>
            <p:nvPr/>
          </p:nvSpPr>
          <p:spPr bwMode="auto">
            <a:xfrm>
              <a:off x="4130393" y="3819228"/>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A557A8BC-34CC-4D96-AE43-7CE4A5022A05}"/>
                </a:ext>
              </a:extLst>
            </p:cNvPr>
            <p:cNvSpPr>
              <a:spLocks/>
            </p:cNvSpPr>
            <p:nvPr/>
          </p:nvSpPr>
          <p:spPr bwMode="auto">
            <a:xfrm>
              <a:off x="7591559" y="2760316"/>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AB7E3AC8-24C3-433B-9FF0-23EB5A0659EE}"/>
                </a:ext>
              </a:extLst>
            </p:cNvPr>
            <p:cNvGrpSpPr/>
            <p:nvPr/>
          </p:nvGrpSpPr>
          <p:grpSpPr>
            <a:xfrm>
              <a:off x="8065240" y="3944364"/>
              <a:ext cx="599459" cy="279351"/>
              <a:chOff x="2733676" y="174625"/>
              <a:chExt cx="1120775" cy="522287"/>
            </a:xfrm>
          </p:grpSpPr>
          <p:sp>
            <p:nvSpPr>
              <p:cNvPr id="26" name="Freeform 5">
                <a:extLst>
                  <a:ext uri="{FF2B5EF4-FFF2-40B4-BE49-F238E27FC236}">
                    <a16:creationId xmlns:a16="http://schemas.microsoft.com/office/drawing/2014/main" id="{B31F8A3E-7665-420A-A625-7A2FF277BD2A}"/>
                  </a:ext>
                </a:extLst>
              </p:cNvPr>
              <p:cNvSpPr>
                <a:spLocks/>
              </p:cNvSpPr>
              <p:nvPr/>
            </p:nvSpPr>
            <p:spPr bwMode="auto">
              <a:xfrm>
                <a:off x="3403601" y="174625"/>
                <a:ext cx="450850" cy="414337"/>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51DCB88A-CDA1-4BD3-A867-BCCFC77B2910}"/>
                  </a:ext>
                </a:extLst>
              </p:cNvPr>
              <p:cNvSpPr>
                <a:spLocks/>
              </p:cNvSpPr>
              <p:nvPr/>
            </p:nvSpPr>
            <p:spPr bwMode="auto">
              <a:xfrm>
                <a:off x="2733676" y="177800"/>
                <a:ext cx="825500" cy="519112"/>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28" name="Graphic 27">
              <a:extLst>
                <a:ext uri="{FF2B5EF4-FFF2-40B4-BE49-F238E27FC236}">
                  <a16:creationId xmlns:a16="http://schemas.microsoft.com/office/drawing/2014/main" id="{D1916323-1409-417A-B0A2-8A769AACB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1720" y="2718065"/>
              <a:ext cx="293145" cy="335785"/>
            </a:xfrm>
            <a:prstGeom prst="rect">
              <a:avLst/>
            </a:prstGeom>
          </p:spPr>
        </p:pic>
        <p:sp>
          <p:nvSpPr>
            <p:cNvPr id="29" name="Freeform 5">
              <a:extLst>
                <a:ext uri="{FF2B5EF4-FFF2-40B4-BE49-F238E27FC236}">
                  <a16:creationId xmlns:a16="http://schemas.microsoft.com/office/drawing/2014/main" id="{D83879F1-3127-4893-9ECC-58161170EAC8}"/>
                </a:ext>
              </a:extLst>
            </p:cNvPr>
            <p:cNvSpPr>
              <a:spLocks/>
            </p:cNvSpPr>
            <p:nvPr/>
          </p:nvSpPr>
          <p:spPr bwMode="auto">
            <a:xfrm>
              <a:off x="11219662" y="3679552"/>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0298CAA0-1111-42D1-953F-27005209E1D1}"/>
                </a:ext>
              </a:extLst>
            </p:cNvPr>
            <p:cNvCxnSpPr>
              <a:cxnSpLocks/>
            </p:cNvCxnSpPr>
            <p:nvPr/>
          </p:nvCxnSpPr>
          <p:spPr>
            <a:xfrm>
              <a:off x="1145167" y="2943637"/>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EDA5A4-9CBD-4ED7-8C9B-29CE4CCD4B46}"/>
                </a:ext>
              </a:extLst>
            </p:cNvPr>
            <p:cNvCxnSpPr>
              <a:cxnSpLocks/>
            </p:cNvCxnSpPr>
            <p:nvPr/>
          </p:nvCxnSpPr>
          <p:spPr>
            <a:xfrm>
              <a:off x="470371" y="3261898"/>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99E1F0-50C8-4348-B24D-088079C3F143}"/>
                </a:ext>
              </a:extLst>
            </p:cNvPr>
            <p:cNvCxnSpPr>
              <a:cxnSpLocks/>
            </p:cNvCxnSpPr>
            <p:nvPr/>
          </p:nvCxnSpPr>
          <p:spPr>
            <a:xfrm>
              <a:off x="381504" y="3766674"/>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412C79-F248-450E-A4A4-088A145EB41E}"/>
                </a:ext>
              </a:extLst>
            </p:cNvPr>
            <p:cNvCxnSpPr>
              <a:cxnSpLocks/>
            </p:cNvCxnSpPr>
            <p:nvPr/>
          </p:nvCxnSpPr>
          <p:spPr>
            <a:xfrm>
              <a:off x="1242060" y="4078737"/>
              <a:ext cx="256315"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1F9A93-0B91-4343-BB31-EA508F8F9BF0}"/>
                </a:ext>
              </a:extLst>
            </p:cNvPr>
            <p:cNvCxnSpPr>
              <a:cxnSpLocks/>
            </p:cNvCxnSpPr>
            <p:nvPr/>
          </p:nvCxnSpPr>
          <p:spPr>
            <a:xfrm>
              <a:off x="735001" y="4164908"/>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39820C-7682-4CE8-81FF-EFAD3DAC86D1}"/>
                </a:ext>
              </a:extLst>
            </p:cNvPr>
            <p:cNvCxnSpPr>
              <a:cxnSpLocks/>
            </p:cNvCxnSpPr>
            <p:nvPr/>
          </p:nvCxnSpPr>
          <p:spPr>
            <a:xfrm>
              <a:off x="943984" y="3438759"/>
              <a:ext cx="298076"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7DD21F-94EC-4C40-B8BE-6694D619655B}"/>
                </a:ext>
              </a:extLst>
            </p:cNvPr>
            <p:cNvCxnSpPr>
              <a:cxnSpLocks/>
            </p:cNvCxnSpPr>
            <p:nvPr/>
          </p:nvCxnSpPr>
          <p:spPr>
            <a:xfrm>
              <a:off x="4152482" y="3143062"/>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14EBBB-87C2-4376-BAA4-63F4BA0EBE01}"/>
                </a:ext>
              </a:extLst>
            </p:cNvPr>
            <p:cNvCxnSpPr>
              <a:cxnSpLocks/>
            </p:cNvCxnSpPr>
            <p:nvPr/>
          </p:nvCxnSpPr>
          <p:spPr>
            <a:xfrm>
              <a:off x="3616027" y="2704040"/>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E43B87B-E0CB-4294-8600-570C1C895A51}"/>
                </a:ext>
              </a:extLst>
            </p:cNvPr>
            <p:cNvCxnSpPr>
              <a:cxnSpLocks/>
            </p:cNvCxnSpPr>
            <p:nvPr/>
          </p:nvCxnSpPr>
          <p:spPr>
            <a:xfrm>
              <a:off x="3636906" y="3944364"/>
              <a:ext cx="35733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C46CD8-95D2-4AC7-8CEF-1AC3A5FB400A}"/>
                </a:ext>
              </a:extLst>
            </p:cNvPr>
            <p:cNvCxnSpPr>
              <a:cxnSpLocks/>
            </p:cNvCxnSpPr>
            <p:nvPr/>
          </p:nvCxnSpPr>
          <p:spPr>
            <a:xfrm>
              <a:off x="4579939" y="4223715"/>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6CC26EC-077D-41A5-B460-FB90E507FB2F}"/>
                </a:ext>
              </a:extLst>
            </p:cNvPr>
            <p:cNvCxnSpPr>
              <a:cxnSpLocks/>
            </p:cNvCxnSpPr>
            <p:nvPr/>
          </p:nvCxnSpPr>
          <p:spPr>
            <a:xfrm>
              <a:off x="3483311" y="4276095"/>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854EAC-5C94-4579-987E-F5138275C9F1}"/>
                </a:ext>
              </a:extLst>
            </p:cNvPr>
            <p:cNvCxnSpPr>
              <a:cxnSpLocks/>
            </p:cNvCxnSpPr>
            <p:nvPr/>
          </p:nvCxnSpPr>
          <p:spPr>
            <a:xfrm>
              <a:off x="7550037" y="4055170"/>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084964-2409-4AE8-B660-C3D44487C5EC}"/>
                </a:ext>
              </a:extLst>
            </p:cNvPr>
            <p:cNvCxnSpPr>
              <a:cxnSpLocks/>
            </p:cNvCxnSpPr>
            <p:nvPr/>
          </p:nvCxnSpPr>
          <p:spPr>
            <a:xfrm>
              <a:off x="7901781" y="4444881"/>
              <a:ext cx="298076"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6F6D40-A593-4BC4-9470-343C180CF863}"/>
                </a:ext>
              </a:extLst>
            </p:cNvPr>
            <p:cNvCxnSpPr>
              <a:cxnSpLocks/>
            </p:cNvCxnSpPr>
            <p:nvPr/>
          </p:nvCxnSpPr>
          <p:spPr>
            <a:xfrm>
              <a:off x="8664699" y="4322622"/>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8307BA-4097-4526-8EE3-B76B43DAB57D}"/>
                </a:ext>
              </a:extLst>
            </p:cNvPr>
            <p:cNvCxnSpPr>
              <a:cxnSpLocks/>
            </p:cNvCxnSpPr>
            <p:nvPr/>
          </p:nvCxnSpPr>
          <p:spPr>
            <a:xfrm>
              <a:off x="7911628" y="3796169"/>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8C744D-DA44-433E-8B37-A7E05F05C15B}"/>
                </a:ext>
              </a:extLst>
            </p:cNvPr>
            <p:cNvCxnSpPr>
              <a:cxnSpLocks/>
            </p:cNvCxnSpPr>
            <p:nvPr/>
          </p:nvCxnSpPr>
          <p:spPr>
            <a:xfrm>
              <a:off x="7901781" y="3270191"/>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D4BB6F-1DBC-4D66-AF19-A36744DD6FB2}"/>
                </a:ext>
              </a:extLst>
            </p:cNvPr>
            <p:cNvCxnSpPr>
              <a:cxnSpLocks/>
            </p:cNvCxnSpPr>
            <p:nvPr/>
          </p:nvCxnSpPr>
          <p:spPr>
            <a:xfrm>
              <a:off x="8199857" y="2892722"/>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CB67D5-B1C6-42D9-A613-036A7C1BC090}"/>
                </a:ext>
              </a:extLst>
            </p:cNvPr>
            <p:cNvCxnSpPr>
              <a:cxnSpLocks/>
            </p:cNvCxnSpPr>
            <p:nvPr/>
          </p:nvCxnSpPr>
          <p:spPr>
            <a:xfrm>
              <a:off x="8463566" y="3121232"/>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7974DA-7928-4AC4-BCDB-524BB6689295}"/>
                </a:ext>
              </a:extLst>
            </p:cNvPr>
            <p:cNvCxnSpPr>
              <a:cxnSpLocks/>
            </p:cNvCxnSpPr>
            <p:nvPr/>
          </p:nvCxnSpPr>
          <p:spPr>
            <a:xfrm>
              <a:off x="11300798" y="2879836"/>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29B357-CE63-40BA-9596-0D827E861570}"/>
                </a:ext>
              </a:extLst>
            </p:cNvPr>
            <p:cNvCxnSpPr>
              <a:cxnSpLocks/>
            </p:cNvCxnSpPr>
            <p:nvPr/>
          </p:nvCxnSpPr>
          <p:spPr>
            <a:xfrm>
              <a:off x="10866454" y="3270191"/>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D811E6-C1A2-4F6B-85C2-928EAC511B9F}"/>
                </a:ext>
              </a:extLst>
            </p:cNvPr>
            <p:cNvCxnSpPr>
              <a:cxnSpLocks/>
            </p:cNvCxnSpPr>
            <p:nvPr/>
          </p:nvCxnSpPr>
          <p:spPr>
            <a:xfrm>
              <a:off x="11497565" y="3438759"/>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E58A60-B0B1-459E-AD57-54A830ED6503}"/>
                </a:ext>
              </a:extLst>
            </p:cNvPr>
            <p:cNvCxnSpPr>
              <a:cxnSpLocks/>
            </p:cNvCxnSpPr>
            <p:nvPr/>
          </p:nvCxnSpPr>
          <p:spPr>
            <a:xfrm>
              <a:off x="10927370" y="3811958"/>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366DE6-BA6D-4843-9D77-B320FE252C18}"/>
                </a:ext>
              </a:extLst>
            </p:cNvPr>
            <p:cNvCxnSpPr>
              <a:cxnSpLocks/>
            </p:cNvCxnSpPr>
            <p:nvPr/>
          </p:nvCxnSpPr>
          <p:spPr>
            <a:xfrm>
              <a:off x="11771819" y="3811958"/>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26278F8-7CAF-4026-9498-935C7E3D74CE}"/>
                </a:ext>
              </a:extLst>
            </p:cNvPr>
            <p:cNvCxnSpPr>
              <a:cxnSpLocks/>
            </p:cNvCxnSpPr>
            <p:nvPr/>
          </p:nvCxnSpPr>
          <p:spPr>
            <a:xfrm>
              <a:off x="10801720" y="4255606"/>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5" name="Graphic 54" descr="Coins">
            <a:extLst>
              <a:ext uri="{FF2B5EF4-FFF2-40B4-BE49-F238E27FC236}">
                <a16:creationId xmlns:a16="http://schemas.microsoft.com/office/drawing/2014/main" id="{E270CCB7-386E-4ACC-B0EA-36ABD03040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4345" y="2508862"/>
            <a:ext cx="1761288" cy="1761288"/>
          </a:xfrm>
          <a:prstGeom prst="rect">
            <a:avLst/>
          </a:prstGeom>
        </p:spPr>
      </p:pic>
      <p:pic>
        <p:nvPicPr>
          <p:cNvPr id="67" name="Graphic 66" descr="Checklist">
            <a:extLst>
              <a:ext uri="{FF2B5EF4-FFF2-40B4-BE49-F238E27FC236}">
                <a16:creationId xmlns:a16="http://schemas.microsoft.com/office/drawing/2014/main" id="{7BDBB67E-D2ED-4CB2-AC9D-B5EC4A6152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8783" y="2634848"/>
            <a:ext cx="1538892" cy="1538892"/>
          </a:xfrm>
          <a:prstGeom prst="rect">
            <a:avLst/>
          </a:prstGeom>
        </p:spPr>
      </p:pic>
      <p:pic>
        <p:nvPicPr>
          <p:cNvPr id="82" name="Graphic 81" descr="Gears">
            <a:extLst>
              <a:ext uri="{FF2B5EF4-FFF2-40B4-BE49-F238E27FC236}">
                <a16:creationId xmlns:a16="http://schemas.microsoft.com/office/drawing/2014/main" id="{9139DF9E-EEED-421F-97E3-011F321959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16097" y="2743573"/>
            <a:ext cx="1370855" cy="1370855"/>
          </a:xfrm>
          <a:prstGeom prst="rect">
            <a:avLst/>
          </a:prstGeom>
        </p:spPr>
      </p:pic>
    </p:spTree>
    <p:extLst>
      <p:ext uri="{BB962C8B-B14F-4D97-AF65-F5344CB8AC3E}">
        <p14:creationId xmlns:p14="http://schemas.microsoft.com/office/powerpoint/2010/main" val="18632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1000"/>
                            </p:stCondLst>
                            <p:childTnLst>
                              <p:par>
                                <p:cTn id="9" presetID="2" presetClass="entr" presetSubtype="4" decel="10000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EA03-AD69-45E1-A11E-DFE3B83D525D}"/>
              </a:ext>
            </a:extLst>
          </p:cNvPr>
          <p:cNvSpPr>
            <a:spLocks noGrp="1"/>
          </p:cNvSpPr>
          <p:nvPr>
            <p:ph type="title"/>
          </p:nvPr>
        </p:nvSpPr>
        <p:spPr/>
        <p:txBody>
          <a:bodyPr/>
          <a:lstStyle/>
          <a:p>
            <a:r>
              <a:rPr lang="en-US" dirty="0"/>
              <a:t>Demo Azure Container Instance</a:t>
            </a:r>
            <a:endParaRPr lang="es-ES" dirty="0"/>
          </a:p>
        </p:txBody>
      </p:sp>
      <p:sp>
        <p:nvSpPr>
          <p:cNvPr id="3" name="Text Placeholder 2">
            <a:extLst>
              <a:ext uri="{FF2B5EF4-FFF2-40B4-BE49-F238E27FC236}">
                <a16:creationId xmlns:a16="http://schemas.microsoft.com/office/drawing/2014/main" id="{80D2C287-17CE-425F-9DED-917F5950BF1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32044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A55AC-D2E6-4DE5-B64B-D9B5C1CB8859}"/>
              </a:ext>
            </a:extLst>
          </p:cNvPr>
          <p:cNvSpPr>
            <a:spLocks noGrp="1"/>
          </p:cNvSpPr>
          <p:nvPr>
            <p:ph type="title"/>
          </p:nvPr>
        </p:nvSpPr>
        <p:spPr/>
        <p:txBody>
          <a:bodyPr/>
          <a:lstStyle/>
          <a:p>
            <a:r>
              <a:rPr lang="en-US" dirty="0"/>
              <a:t>Resume</a:t>
            </a:r>
            <a:endParaRPr lang="es-ES" dirty="0"/>
          </a:p>
        </p:txBody>
      </p:sp>
      <p:sp>
        <p:nvSpPr>
          <p:cNvPr id="5" name="Text Placeholder 4">
            <a:extLst>
              <a:ext uri="{FF2B5EF4-FFF2-40B4-BE49-F238E27FC236}">
                <a16:creationId xmlns:a16="http://schemas.microsoft.com/office/drawing/2014/main" id="{44849E9B-3B5C-4EA7-9A87-17174CF15F12}"/>
              </a:ext>
            </a:extLst>
          </p:cNvPr>
          <p:cNvSpPr>
            <a:spLocks noGrp="1"/>
          </p:cNvSpPr>
          <p:nvPr>
            <p:ph type="body" sz="quarter" idx="11"/>
          </p:nvPr>
        </p:nvSpPr>
        <p:spPr/>
        <p:txBody>
          <a:bodyPr/>
          <a:lstStyle/>
          <a:p>
            <a:r>
              <a:rPr lang="en-US" dirty="0"/>
              <a:t>Be careful with throttling and network outages</a:t>
            </a:r>
          </a:p>
          <a:p>
            <a:r>
              <a:rPr lang="en-US" dirty="0"/>
              <a:t>	Execute with retry</a:t>
            </a:r>
          </a:p>
          <a:p>
            <a:r>
              <a:rPr lang="en-US" dirty="0"/>
              <a:t>	User Agent</a:t>
            </a:r>
          </a:p>
          <a:p>
            <a:endParaRPr lang="en-US" dirty="0"/>
          </a:p>
          <a:p>
            <a:r>
              <a:rPr lang="en-US" dirty="0"/>
              <a:t>You have a lot of CPUs on Azure and It can break your SharePoint</a:t>
            </a:r>
          </a:p>
          <a:p>
            <a:r>
              <a:rPr lang="en-US" dirty="0"/>
              <a:t>	Divide as you can your code</a:t>
            </a:r>
          </a:p>
          <a:p>
            <a:r>
              <a:rPr lang="en-US" dirty="0"/>
              <a:t>	Limit your instances</a:t>
            </a:r>
          </a:p>
          <a:p>
            <a:endParaRPr lang="es-ES" dirty="0"/>
          </a:p>
        </p:txBody>
      </p:sp>
      <p:sp>
        <p:nvSpPr>
          <p:cNvPr id="7" name="Text Placeholder 6">
            <a:extLst>
              <a:ext uri="{FF2B5EF4-FFF2-40B4-BE49-F238E27FC236}">
                <a16:creationId xmlns:a16="http://schemas.microsoft.com/office/drawing/2014/main" id="{3261C12A-73E2-48F7-8F92-1530B4E2D834}"/>
              </a:ext>
            </a:extLst>
          </p:cNvPr>
          <p:cNvSpPr>
            <a:spLocks noGrp="1"/>
          </p:cNvSpPr>
          <p:nvPr>
            <p:ph type="body" sz="quarter" idx="12"/>
          </p:nvPr>
        </p:nvSpPr>
        <p:spPr/>
        <p:txBody>
          <a:bodyPr/>
          <a:lstStyle/>
          <a:p>
            <a:endParaRPr lang="es-ES"/>
          </a:p>
        </p:txBody>
      </p:sp>
      <p:pic>
        <p:nvPicPr>
          <p:cNvPr id="5122" name="Picture 2" descr="Ver las imÃ¡genes de origen">
            <a:extLst>
              <a:ext uri="{FF2B5EF4-FFF2-40B4-BE49-F238E27FC236}">
                <a16:creationId xmlns:a16="http://schemas.microsoft.com/office/drawing/2014/main" id="{9984384E-7CC3-4420-AD62-E6B3789276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22" b="5331"/>
          <a:stretch/>
        </p:blipFill>
        <p:spPr bwMode="auto">
          <a:xfrm>
            <a:off x="6064893" y="1012004"/>
            <a:ext cx="5762625" cy="502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22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UA4nNOOf45UeJttURAahvQ@2x.jpeg">
            <a:extLst>
              <a:ext uri="{FF2B5EF4-FFF2-40B4-BE49-F238E27FC236}">
                <a16:creationId xmlns:a16="http://schemas.microsoft.com/office/drawing/2014/main" id="{0DAEB07C-23F5-47F9-8B2E-E5A2F783B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5"/>
          <a:stretch/>
        </p:blipFill>
        <p:spPr bwMode="auto">
          <a:xfrm>
            <a:off x="0" y="-1308627"/>
            <a:ext cx="12192000" cy="81609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Placeholder 9" descr="A person in glasses looking at the camera&#10;&#10;Description generated with very high confidence">
            <a:extLst>
              <a:ext uri="{FF2B5EF4-FFF2-40B4-BE49-F238E27FC236}">
                <a16:creationId xmlns:a16="http://schemas.microsoft.com/office/drawing/2014/main" id="{D74E127C-86E9-43DB-8DF3-8277B5CB57F3}"/>
              </a:ext>
            </a:extLst>
          </p:cNvPr>
          <p:cNvPicPr>
            <a:picLocks noChangeAspect="1"/>
          </p:cNvPicPr>
          <p:nvPr/>
        </p:nvPicPr>
        <p:blipFill>
          <a:blip r:embed="rId4"/>
          <a:srcRect l="37" r="37"/>
          <a:stretch>
            <a:fillRect/>
          </a:stretch>
        </p:blipFill>
        <p:spPr>
          <a:xfrm>
            <a:off x="9489737" y="-350249"/>
            <a:ext cx="2160000" cy="2160000"/>
          </a:xfrm>
          <a:prstGeom prst="ellipse">
            <a:avLst/>
          </a:prstGeom>
          <a:ln>
            <a:noFill/>
          </a:ln>
          <a:effectLst>
            <a:softEdge rad="112500"/>
          </a:effectLst>
        </p:spPr>
      </p:pic>
      <p:pic>
        <p:nvPicPr>
          <p:cNvPr id="4" name="Picture Placeholder 10" descr="A person in a yellow shirt&#10;&#10;Description generated with very high confidence">
            <a:extLst>
              <a:ext uri="{FF2B5EF4-FFF2-40B4-BE49-F238E27FC236}">
                <a16:creationId xmlns:a16="http://schemas.microsoft.com/office/drawing/2014/main" id="{6BE864C8-E5B7-4FC8-8DF3-D6B84C7FC69B}"/>
              </a:ext>
            </a:extLst>
          </p:cNvPr>
          <p:cNvPicPr>
            <a:picLocks noChangeAspect="1"/>
          </p:cNvPicPr>
          <p:nvPr/>
        </p:nvPicPr>
        <p:blipFill>
          <a:blip r:embed="rId5"/>
          <a:srcRect l="37" r="37"/>
          <a:stretch>
            <a:fillRect/>
          </a:stretch>
        </p:blipFill>
        <p:spPr>
          <a:xfrm>
            <a:off x="6931361" y="-350249"/>
            <a:ext cx="2160000" cy="2160000"/>
          </a:xfrm>
          <a:prstGeom prst="ellipse">
            <a:avLst/>
          </a:prstGeom>
          <a:ln>
            <a:noFill/>
          </a:ln>
          <a:effectLst>
            <a:softEdge rad="112500"/>
          </a:effectLst>
        </p:spPr>
      </p:pic>
      <p:sp>
        <p:nvSpPr>
          <p:cNvPr id="2" name="TextBox 1">
            <a:extLst>
              <a:ext uri="{FF2B5EF4-FFF2-40B4-BE49-F238E27FC236}">
                <a16:creationId xmlns:a16="http://schemas.microsoft.com/office/drawing/2014/main" id="{D794722C-866D-4696-B440-42512F11BE74}"/>
              </a:ext>
            </a:extLst>
          </p:cNvPr>
          <p:cNvSpPr txBox="1"/>
          <p:nvPr/>
        </p:nvSpPr>
        <p:spPr>
          <a:xfrm>
            <a:off x="6982229" y="2091606"/>
            <a:ext cx="2058263" cy="369332"/>
          </a:xfrm>
          <a:prstGeom prst="rect">
            <a:avLst/>
          </a:prstGeom>
          <a:noFill/>
        </p:spPr>
        <p:txBody>
          <a:bodyPr wrap="square" lIns="0" tIns="0" rIns="0" bIns="0" rtlCol="0">
            <a:spAutoFit/>
          </a:bodyPr>
          <a:lstStyle/>
          <a:p>
            <a:pPr algn="ctr"/>
            <a:r>
              <a:rPr lang="en-US" sz="2400" spc="-70" dirty="0">
                <a:gradFill>
                  <a:gsLst>
                    <a:gs pos="2917">
                      <a:schemeClr val="bg2"/>
                    </a:gs>
                    <a:gs pos="95000">
                      <a:schemeClr val="bg2"/>
                    </a:gs>
                  </a:gsLst>
                  <a:lin ang="5400000" scaled="0"/>
                </a:gradFill>
              </a:rPr>
              <a:t>@adiazcan</a:t>
            </a:r>
            <a:endParaRPr lang="es-ES" sz="2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A081276F-9AE2-40F6-A617-4A535CFFCA7E}"/>
              </a:ext>
            </a:extLst>
          </p:cNvPr>
          <p:cNvSpPr txBox="1"/>
          <p:nvPr/>
        </p:nvSpPr>
        <p:spPr>
          <a:xfrm>
            <a:off x="9420758" y="2091606"/>
            <a:ext cx="2297957" cy="738664"/>
          </a:xfrm>
          <a:prstGeom prst="rect">
            <a:avLst/>
          </a:prstGeom>
          <a:noFill/>
        </p:spPr>
        <p:txBody>
          <a:bodyPr wrap="square" lIns="0" tIns="0" rIns="0" bIns="0" rtlCol="0">
            <a:spAutoFit/>
          </a:bodyPr>
          <a:lstStyle/>
          <a:p>
            <a:pPr algn="ctr"/>
            <a:r>
              <a:rPr lang="en-US" sz="2400" dirty="0"/>
              <a:t>@jcmartinezg23</a:t>
            </a:r>
          </a:p>
          <a:p>
            <a:pPr algn="ctr"/>
            <a:endParaRPr lang="es-E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426152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54BE-7A72-4DD3-AFEC-706DF37C4845}"/>
              </a:ext>
            </a:extLst>
          </p:cNvPr>
          <p:cNvSpPr>
            <a:spLocks noGrp="1"/>
          </p:cNvSpPr>
          <p:nvPr>
            <p:ph type="title"/>
          </p:nvPr>
        </p:nvSpPr>
        <p:spPr/>
        <p:txBody>
          <a:bodyPr/>
          <a:lstStyle/>
          <a:p>
            <a:r>
              <a:rPr lang="es-ES" dirty="0"/>
              <a:t>SharePoint </a:t>
            </a:r>
            <a:r>
              <a:rPr lang="es-ES" dirty="0" err="1"/>
              <a:t>Development</a:t>
            </a:r>
            <a:endParaRPr lang="es-ES" dirty="0"/>
          </a:p>
        </p:txBody>
      </p:sp>
      <p:graphicFrame>
        <p:nvGraphicFramePr>
          <p:cNvPr id="4" name="Content Placeholder 3">
            <a:extLst>
              <a:ext uri="{FF2B5EF4-FFF2-40B4-BE49-F238E27FC236}">
                <a16:creationId xmlns:a16="http://schemas.microsoft.com/office/drawing/2014/main" id="{2B16550A-E62A-4A7A-AE83-C5AB9B863E8E}"/>
              </a:ext>
            </a:extLst>
          </p:cNvPr>
          <p:cNvGraphicFramePr>
            <a:graphicFrameLocks/>
          </p:cNvGraphicFramePr>
          <p:nvPr>
            <p:extLst>
              <p:ext uri="{D42A27DB-BD31-4B8C-83A1-F6EECF244321}">
                <p14:modId xmlns:p14="http://schemas.microsoft.com/office/powerpoint/2010/main" val="751386752"/>
              </p:ext>
            </p:extLst>
          </p:nvPr>
        </p:nvGraphicFramePr>
        <p:xfrm>
          <a:off x="593726" y="1345877"/>
          <a:ext cx="10985503" cy="3528000"/>
        </p:xfrm>
        <a:graphic>
          <a:graphicData uri="http://schemas.openxmlformats.org/drawingml/2006/table">
            <a:tbl>
              <a:tblPr firstRow="1" bandRow="1">
                <a:tableStyleId>{93296810-A885-4BE3-A3E7-6D5BEEA58F35}</a:tableStyleId>
              </a:tblPr>
              <a:tblGrid>
                <a:gridCol w="2486358">
                  <a:extLst>
                    <a:ext uri="{9D8B030D-6E8A-4147-A177-3AD203B41FA5}">
                      <a16:colId xmlns:a16="http://schemas.microsoft.com/office/drawing/2014/main" val="20000"/>
                    </a:ext>
                  </a:extLst>
                </a:gridCol>
                <a:gridCol w="1699829">
                  <a:extLst>
                    <a:ext uri="{9D8B030D-6E8A-4147-A177-3AD203B41FA5}">
                      <a16:colId xmlns:a16="http://schemas.microsoft.com/office/drawing/2014/main" val="20001"/>
                    </a:ext>
                  </a:extLst>
                </a:gridCol>
                <a:gridCol w="1699829">
                  <a:extLst>
                    <a:ext uri="{9D8B030D-6E8A-4147-A177-3AD203B41FA5}">
                      <a16:colId xmlns:a16="http://schemas.microsoft.com/office/drawing/2014/main" val="20002"/>
                    </a:ext>
                  </a:extLst>
                </a:gridCol>
                <a:gridCol w="1699829">
                  <a:extLst>
                    <a:ext uri="{9D8B030D-6E8A-4147-A177-3AD203B41FA5}">
                      <a16:colId xmlns:a16="http://schemas.microsoft.com/office/drawing/2014/main" val="20003"/>
                    </a:ext>
                  </a:extLst>
                </a:gridCol>
                <a:gridCol w="1699829">
                  <a:extLst>
                    <a:ext uri="{9D8B030D-6E8A-4147-A177-3AD203B41FA5}">
                      <a16:colId xmlns:a16="http://schemas.microsoft.com/office/drawing/2014/main" val="20004"/>
                    </a:ext>
                  </a:extLst>
                </a:gridCol>
                <a:gridCol w="1699829">
                  <a:extLst>
                    <a:ext uri="{9D8B030D-6E8A-4147-A177-3AD203B41FA5}">
                      <a16:colId xmlns:a16="http://schemas.microsoft.com/office/drawing/2014/main" val="1243088062"/>
                    </a:ext>
                  </a:extLst>
                </a:gridCol>
              </a:tblGrid>
              <a:tr h="504000">
                <a:tc>
                  <a:txBody>
                    <a:bodyPr/>
                    <a:lstStyle/>
                    <a:p>
                      <a:endParaRPr lang="nl-NL" dirty="0"/>
                    </a:p>
                  </a:txBody>
                  <a:tcPr/>
                </a:tc>
                <a:tc>
                  <a:txBody>
                    <a:bodyPr/>
                    <a:lstStyle/>
                    <a:p>
                      <a:pPr algn="ctr"/>
                      <a:r>
                        <a:rPr lang="nl-NL" dirty="0"/>
                        <a:t>SP</a:t>
                      </a:r>
                      <a:r>
                        <a:rPr lang="nl-NL" baseline="0" dirty="0"/>
                        <a:t> 2007</a:t>
                      </a:r>
                      <a:endParaRPr lang="nl-NL" dirty="0"/>
                    </a:p>
                  </a:txBody>
                  <a:tcPr anchor="ctr"/>
                </a:tc>
                <a:tc>
                  <a:txBody>
                    <a:bodyPr/>
                    <a:lstStyle/>
                    <a:p>
                      <a:pPr algn="ctr"/>
                      <a:r>
                        <a:rPr lang="nl-NL" dirty="0"/>
                        <a:t>SP 2010</a:t>
                      </a:r>
                    </a:p>
                  </a:txBody>
                  <a:tcPr anchor="ctr"/>
                </a:tc>
                <a:tc>
                  <a:txBody>
                    <a:bodyPr/>
                    <a:lstStyle/>
                    <a:p>
                      <a:pPr algn="ctr"/>
                      <a:r>
                        <a:rPr lang="nl-NL" dirty="0"/>
                        <a:t>SP 2013</a:t>
                      </a:r>
                    </a:p>
                  </a:txBody>
                  <a:tcPr anchor="ctr"/>
                </a:tc>
                <a:tc>
                  <a:txBody>
                    <a:bodyPr/>
                    <a:lstStyle/>
                    <a:p>
                      <a:pPr algn="ctr"/>
                      <a:r>
                        <a:rPr lang="nl-NL" dirty="0"/>
                        <a:t>SP 2016</a:t>
                      </a:r>
                    </a:p>
                  </a:txBody>
                  <a:tcPr anchor="ctr"/>
                </a:tc>
                <a:tc>
                  <a:txBody>
                    <a:bodyPr/>
                    <a:lstStyle/>
                    <a:p>
                      <a:pPr algn="ctr"/>
                      <a:r>
                        <a:rPr lang="nl-NL" dirty="0"/>
                        <a:t>O365/SPO</a:t>
                      </a:r>
                    </a:p>
                  </a:txBody>
                  <a:tcPr anchor="ctr"/>
                </a:tc>
                <a:extLst>
                  <a:ext uri="{0D108BD9-81ED-4DB2-BD59-A6C34878D82A}">
                    <a16:rowId xmlns:a16="http://schemas.microsoft.com/office/drawing/2014/main" val="10000"/>
                  </a:ext>
                </a:extLst>
              </a:tr>
              <a:tr h="504000">
                <a:tc>
                  <a:txBody>
                    <a:bodyPr/>
                    <a:lstStyle/>
                    <a:p>
                      <a:r>
                        <a:rPr lang="nl-NL" dirty="0"/>
                        <a:t>Full Trust Code Solutions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extLst>
                  <a:ext uri="{0D108BD9-81ED-4DB2-BD59-A6C34878D82A}">
                    <a16:rowId xmlns:a16="http://schemas.microsoft.com/office/drawing/2014/main" val="2376375667"/>
                  </a:ext>
                </a:extLst>
              </a:tr>
              <a:tr h="504000">
                <a:tc>
                  <a:txBody>
                    <a:bodyPr/>
                    <a:lstStyle/>
                    <a:p>
                      <a:r>
                        <a:rPr lang="nl-NL" dirty="0"/>
                        <a:t>ASMX</a:t>
                      </a:r>
                      <a:r>
                        <a:rPr lang="nl-NL" baseline="0" dirty="0"/>
                        <a:t> web services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extLst>
                  <a:ext uri="{0D108BD9-81ED-4DB2-BD59-A6C34878D82A}">
                    <a16:rowId xmlns:a16="http://schemas.microsoft.com/office/drawing/2014/main" val="3055020189"/>
                  </a:ext>
                </a:extLst>
              </a:tr>
              <a:tr h="504000">
                <a:tc>
                  <a:txBody>
                    <a:bodyPr/>
                    <a:lstStyle/>
                    <a:p>
                      <a:r>
                        <a:rPr lang="nl-NL" dirty="0"/>
                        <a:t>Sandbox solutions</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extLst>
                  <a:ext uri="{0D108BD9-81ED-4DB2-BD59-A6C34878D82A}">
                    <a16:rowId xmlns:a16="http://schemas.microsoft.com/office/drawing/2014/main" val="10001"/>
                  </a:ext>
                </a:extLst>
              </a:tr>
              <a:tr h="504000">
                <a:tc>
                  <a:txBody>
                    <a:bodyPr/>
                    <a:lstStyle/>
                    <a:p>
                      <a:r>
                        <a:rPr lang="nl-NL" dirty="0"/>
                        <a:t>CSOM/REST</a:t>
                      </a:r>
                      <a:r>
                        <a:rPr lang="nl-NL" baseline="0" dirty="0"/>
                        <a:t> API’s</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extLst>
                  <a:ext uri="{0D108BD9-81ED-4DB2-BD59-A6C34878D82A}">
                    <a16:rowId xmlns:a16="http://schemas.microsoft.com/office/drawing/2014/main" val="10002"/>
                  </a:ext>
                </a:extLst>
              </a:tr>
              <a:tr h="504000">
                <a:tc>
                  <a:txBody>
                    <a:bodyPr/>
                    <a:lstStyle/>
                    <a:p>
                      <a:r>
                        <a:rPr lang="nl-NL" dirty="0"/>
                        <a:t>Add-ins</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extLst>
                  <a:ext uri="{0D108BD9-81ED-4DB2-BD59-A6C34878D82A}">
                    <a16:rowId xmlns:a16="http://schemas.microsoft.com/office/drawing/2014/main" val="10003"/>
                  </a:ext>
                </a:extLst>
              </a:tr>
              <a:tr h="504000">
                <a:tc>
                  <a:txBody>
                    <a:bodyPr/>
                    <a:lstStyle/>
                    <a:p>
                      <a:r>
                        <a:rPr lang="nl-NL" dirty="0"/>
                        <a:t>SharePoint Framework</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NO</a:t>
                      </a:r>
                      <a:endParaRPr lang="nl-NL" dirty="0">
                        <a:solidFill>
                          <a:srgbClr val="6E7173"/>
                        </a:solidFill>
                      </a:endParaRPr>
                    </a:p>
                  </a:txBody>
                  <a:tcPr anchor="ctr"/>
                </a:tc>
                <a:tc>
                  <a:txBody>
                    <a:bodyPr/>
                    <a:lstStyle/>
                    <a:p>
                      <a:pPr algn="ctr"/>
                      <a:r>
                        <a:rPr lang="nl-NL" dirty="0"/>
                        <a:t>YES</a:t>
                      </a:r>
                      <a:endParaRPr lang="nl-NL" dirty="0">
                        <a:solidFill>
                          <a:srgbClr val="6E7173"/>
                        </a:solidFill>
                      </a:endParaRPr>
                    </a:p>
                  </a:txBody>
                  <a:tcPr anchor="ctr"/>
                </a:tc>
                <a:extLst>
                  <a:ext uri="{0D108BD9-81ED-4DB2-BD59-A6C34878D82A}">
                    <a16:rowId xmlns:a16="http://schemas.microsoft.com/office/drawing/2014/main" val="10004"/>
                  </a:ext>
                </a:extLst>
              </a:tr>
            </a:tbl>
          </a:graphicData>
        </a:graphic>
      </p:graphicFrame>
      <p:sp>
        <p:nvSpPr>
          <p:cNvPr id="5" name="Content Placeholder 1">
            <a:extLst>
              <a:ext uri="{FF2B5EF4-FFF2-40B4-BE49-F238E27FC236}">
                <a16:creationId xmlns:a16="http://schemas.microsoft.com/office/drawing/2014/main" id="{55551555-E10D-45F8-9DC9-08F8EF159541}"/>
              </a:ext>
            </a:extLst>
          </p:cNvPr>
          <p:cNvSpPr txBox="1">
            <a:spLocks/>
          </p:cNvSpPr>
          <p:nvPr/>
        </p:nvSpPr>
        <p:spPr>
          <a:xfrm>
            <a:off x="512372" y="5053265"/>
            <a:ext cx="10985855" cy="1427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2200" dirty="0"/>
              <a:t>* Only declarative sandbox solutions are supported. Code solutions are deprecated (and will be turned off on O365/SPO)</a:t>
            </a:r>
          </a:p>
          <a:p>
            <a:pPr marL="0" indent="0">
              <a:buNone/>
            </a:pPr>
            <a:r>
              <a:rPr lang="nl-NL" sz="2200" dirty="0"/>
              <a:t>** Still available, but the recommendation to switch to CSOM/REST API’s which might indicate that the ASMX services will be deprecated in the near future</a:t>
            </a:r>
          </a:p>
          <a:p>
            <a:pPr marL="1371600" lvl="3" indent="0">
              <a:buNone/>
            </a:pPr>
            <a:endParaRPr lang="en-US" dirty="0"/>
          </a:p>
        </p:txBody>
      </p:sp>
    </p:spTree>
    <p:extLst>
      <p:ext uri="{BB962C8B-B14F-4D97-AF65-F5344CB8AC3E}">
        <p14:creationId xmlns:p14="http://schemas.microsoft.com/office/powerpoint/2010/main" val="244791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634F6-CE98-421D-96A7-4F3F9055D25B}"/>
              </a:ext>
            </a:extLst>
          </p:cNvPr>
          <p:cNvSpPr>
            <a:spLocks noGrp="1"/>
          </p:cNvSpPr>
          <p:nvPr>
            <p:ph type="title"/>
          </p:nvPr>
        </p:nvSpPr>
        <p:spPr/>
        <p:txBody>
          <a:bodyPr/>
          <a:lstStyle/>
          <a:p>
            <a:r>
              <a:rPr lang="en-US" dirty="0"/>
              <a:t>SharePoint Online Remote Provisioning</a:t>
            </a:r>
            <a:endParaRPr lang="es-ES" dirty="0"/>
          </a:p>
        </p:txBody>
      </p:sp>
      <p:pic>
        <p:nvPicPr>
          <p:cNvPr id="1028" name="Picture 4" descr="Resultado de imagen de sharepoint online remote provisioning">
            <a:extLst>
              <a:ext uri="{FF2B5EF4-FFF2-40B4-BE49-F238E27FC236}">
                <a16:creationId xmlns:a16="http://schemas.microsoft.com/office/drawing/2014/main" id="{59AC9A96-56F9-4A45-84E8-78426ED8D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84" y="1251218"/>
            <a:ext cx="10076033" cy="501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87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485E-0021-4228-9994-DD7ABAFD67D1}"/>
              </a:ext>
            </a:extLst>
          </p:cNvPr>
          <p:cNvSpPr>
            <a:spLocks noGrp="1"/>
          </p:cNvSpPr>
          <p:nvPr>
            <p:ph type="title"/>
          </p:nvPr>
        </p:nvSpPr>
        <p:spPr/>
        <p:txBody>
          <a:bodyPr/>
          <a:lstStyle/>
          <a:p>
            <a:r>
              <a:rPr lang="en-US" dirty="0"/>
              <a:t>SharePoint Online Webhook en Azure Function</a:t>
            </a:r>
            <a:endParaRPr lang="es-ES" dirty="0"/>
          </a:p>
        </p:txBody>
      </p:sp>
      <p:pic>
        <p:nvPicPr>
          <p:cNvPr id="2052" name="Picture 4" descr="Resultado de imagen de sharepoint online webhook azure function">
            <a:extLst>
              <a:ext uri="{FF2B5EF4-FFF2-40B4-BE49-F238E27FC236}">
                <a16:creationId xmlns:a16="http://schemas.microsoft.com/office/drawing/2014/main" id="{D50F6CB0-B2DE-43F0-9531-055C78E1C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671079"/>
            <a:ext cx="9525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6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A9DE-2283-4F1B-BA8C-2C46C4BBBCF6}"/>
              </a:ext>
            </a:extLst>
          </p:cNvPr>
          <p:cNvSpPr>
            <a:spLocks noGrp="1"/>
          </p:cNvSpPr>
          <p:nvPr>
            <p:ph type="title"/>
          </p:nvPr>
        </p:nvSpPr>
        <p:spPr/>
        <p:txBody>
          <a:bodyPr/>
          <a:lstStyle/>
          <a:p>
            <a:r>
              <a:rPr lang="en-US" dirty="0"/>
              <a:t>SharePoint Online </a:t>
            </a:r>
            <a:r>
              <a:rPr lang="en-US" dirty="0" err="1"/>
              <a:t>Provisionado</a:t>
            </a:r>
            <a:endParaRPr lang="es-ES" dirty="0"/>
          </a:p>
        </p:txBody>
      </p:sp>
      <p:pic>
        <p:nvPicPr>
          <p:cNvPr id="3" name="Picture 2">
            <a:extLst>
              <a:ext uri="{FF2B5EF4-FFF2-40B4-BE49-F238E27FC236}">
                <a16:creationId xmlns:a16="http://schemas.microsoft.com/office/drawing/2014/main" id="{66EEE1D3-EA54-4D76-8EB9-D825D4F22A6B}"/>
              </a:ext>
            </a:extLst>
          </p:cNvPr>
          <p:cNvPicPr>
            <a:picLocks noChangeAspect="1"/>
          </p:cNvPicPr>
          <p:nvPr/>
        </p:nvPicPr>
        <p:blipFill>
          <a:blip r:embed="rId2"/>
          <a:stretch>
            <a:fillRect/>
          </a:stretch>
        </p:blipFill>
        <p:spPr>
          <a:xfrm>
            <a:off x="2617690" y="1116467"/>
            <a:ext cx="6955032" cy="5517959"/>
          </a:xfrm>
          <a:prstGeom prst="rect">
            <a:avLst/>
          </a:prstGeom>
        </p:spPr>
      </p:pic>
    </p:spTree>
    <p:extLst>
      <p:ext uri="{BB962C8B-B14F-4D97-AF65-F5344CB8AC3E}">
        <p14:creationId xmlns:p14="http://schemas.microsoft.com/office/powerpoint/2010/main" val="183927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4511-CB48-4C39-A0BA-0F4614AD81D4}"/>
              </a:ext>
            </a:extLst>
          </p:cNvPr>
          <p:cNvSpPr>
            <a:spLocks noGrp="1"/>
          </p:cNvSpPr>
          <p:nvPr>
            <p:ph type="title"/>
          </p:nvPr>
        </p:nvSpPr>
        <p:spPr/>
        <p:txBody>
          <a:bodyPr/>
          <a:lstStyle/>
          <a:p>
            <a:r>
              <a:rPr lang="en-US" dirty="0"/>
              <a:t>SharePoint Online </a:t>
            </a:r>
            <a:r>
              <a:rPr lang="en-US" dirty="0" err="1"/>
              <a:t>Provisionado</a:t>
            </a:r>
            <a:endParaRPr lang="es-ES" dirty="0"/>
          </a:p>
        </p:txBody>
      </p:sp>
      <p:pic>
        <p:nvPicPr>
          <p:cNvPr id="3" name="Picture 2">
            <a:extLst>
              <a:ext uri="{FF2B5EF4-FFF2-40B4-BE49-F238E27FC236}">
                <a16:creationId xmlns:a16="http://schemas.microsoft.com/office/drawing/2014/main" id="{C8BF41D0-F019-4D6F-8723-D4E6065FE8A3}"/>
              </a:ext>
            </a:extLst>
          </p:cNvPr>
          <p:cNvPicPr>
            <a:picLocks noChangeAspect="1"/>
          </p:cNvPicPr>
          <p:nvPr/>
        </p:nvPicPr>
        <p:blipFill>
          <a:blip r:embed="rId2"/>
          <a:stretch>
            <a:fillRect/>
          </a:stretch>
        </p:blipFill>
        <p:spPr>
          <a:xfrm>
            <a:off x="1158128" y="1605871"/>
            <a:ext cx="9875744" cy="3646259"/>
          </a:xfrm>
          <a:prstGeom prst="rect">
            <a:avLst/>
          </a:prstGeom>
        </p:spPr>
      </p:pic>
    </p:spTree>
    <p:extLst>
      <p:ext uri="{BB962C8B-B14F-4D97-AF65-F5344CB8AC3E}">
        <p14:creationId xmlns:p14="http://schemas.microsoft.com/office/powerpoint/2010/main" val="1461063380"/>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openxmlformats.org/package/2006/metadata/core-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3102</Words>
  <Application>Microsoft Office PowerPoint</Application>
  <PresentationFormat>Panorámica</PresentationFormat>
  <Paragraphs>291</Paragraphs>
  <Slides>41</Slides>
  <Notes>17</Notes>
  <HiddenSlides>2</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41</vt:i4>
      </vt:variant>
    </vt:vector>
  </HeadingPairs>
  <TitlesOfParts>
    <vt:vector size="51" baseType="lpstr">
      <vt:lpstr>Arial</vt:lpstr>
      <vt:lpstr>Calibri</vt:lpstr>
      <vt:lpstr>Consolas</vt:lpstr>
      <vt:lpstr>Segoe Pro Light</vt:lpstr>
      <vt:lpstr>Segoe UI</vt:lpstr>
      <vt:lpstr>Segoe UI Light</vt:lpstr>
      <vt:lpstr>Segoe UI Semibold</vt:lpstr>
      <vt:lpstr>Segoe UI Semilight</vt:lpstr>
      <vt:lpstr>Wingdings</vt:lpstr>
      <vt:lpstr>5-30055_SharePoint Template 2012 - 16x9 - White Background</vt:lpstr>
      <vt:lpstr>Presentación de PowerPoint</vt:lpstr>
      <vt:lpstr>Presentación de PowerPoint</vt:lpstr>
      <vt:lpstr>Presentación de PowerPoint</vt:lpstr>
      <vt:lpstr>Presentación de PowerPoint</vt:lpstr>
      <vt:lpstr>SharePoint Development</vt:lpstr>
      <vt:lpstr>SharePoint Online Remote Provisioning</vt:lpstr>
      <vt:lpstr>SharePoint Online Webhook en Azure Function</vt:lpstr>
      <vt:lpstr>SharePoint Online Provisionado</vt:lpstr>
      <vt:lpstr>SharePoint Online Provisionado</vt:lpstr>
      <vt:lpstr>Presentación de PowerPoint</vt:lpstr>
      <vt:lpstr>Efficient querying via SharePoint API’s</vt:lpstr>
      <vt:lpstr>Efficient querying via SharePoint API’s</vt:lpstr>
      <vt:lpstr>Efficient querying via SharePoint API’s</vt:lpstr>
      <vt:lpstr>Handling throttling and network outages</vt:lpstr>
      <vt:lpstr>Handling throttling and network outages</vt:lpstr>
      <vt:lpstr>…if cloud computing was transportation</vt:lpstr>
      <vt:lpstr>…if cloud computing was transportation</vt:lpstr>
      <vt:lpstr>…if cloud computing was transportation</vt:lpstr>
      <vt:lpstr>Azure Functions Architecture</vt:lpstr>
      <vt:lpstr>Best practices for the “Functions” programming model</vt:lpstr>
      <vt:lpstr>Platform and scaling</vt:lpstr>
      <vt:lpstr>Demo Azure Functions escalando</vt:lpstr>
      <vt:lpstr>Error 429, 503,…</vt:lpstr>
      <vt:lpstr>Demo Error 429</vt:lpstr>
      <vt:lpstr>Decorate your traffic</vt:lpstr>
      <vt:lpstr>Incremental retry</vt:lpstr>
      <vt:lpstr>Demo ExecuteQueryWithRetry</vt:lpstr>
      <vt:lpstr>Limit Azure Functions</vt:lpstr>
      <vt:lpstr>Azure Functions scaling</vt:lpstr>
      <vt:lpstr>Demo Control Azure Function</vt:lpstr>
      <vt:lpstr>What happen if I can’t divide my Function?</vt:lpstr>
      <vt:lpstr>Azure Container Instances (ACI)</vt:lpstr>
      <vt:lpstr>Presentación de PowerPoint</vt:lpstr>
      <vt:lpstr>Demo Azure Container Instance</vt:lpstr>
      <vt:lpstr>Resume</vt:lpstr>
      <vt:lpstr>Presentación de PowerPoint</vt:lpstr>
      <vt:lpstr>Presentación de PowerPoint</vt:lpstr>
      <vt:lpstr>Raffle</vt:lpstr>
      <vt:lpstr>Office 365 for IT Pros</vt:lpstr>
      <vt:lpstr>Presentación de PowerPoint</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2018-06-09T15:24:18Z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